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sldIdLst>
    <p:sldId id="257" r:id="rId2"/>
    <p:sldId id="258" r:id="rId3"/>
    <p:sldId id="259" r:id="rId4"/>
    <p:sldId id="260" r:id="rId5"/>
    <p:sldId id="261" r:id="rId6"/>
    <p:sldId id="286" r:id="rId7"/>
    <p:sldId id="287" r:id="rId8"/>
    <p:sldId id="288" r:id="rId9"/>
    <p:sldId id="262" r:id="rId10"/>
    <p:sldId id="263" r:id="rId11"/>
    <p:sldId id="264" r:id="rId12"/>
    <p:sldId id="265" r:id="rId13"/>
    <p:sldId id="266" r:id="rId14"/>
    <p:sldId id="267" r:id="rId15"/>
    <p:sldId id="283" r:id="rId16"/>
    <p:sldId id="284" r:id="rId17"/>
    <p:sldId id="285" r:id="rId18"/>
    <p:sldId id="268" r:id="rId19"/>
    <p:sldId id="270" r:id="rId20"/>
    <p:sldId id="269"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61" autoAdjust="0"/>
    <p:restoredTop sz="94660"/>
  </p:normalViewPr>
  <p:slideViewPr>
    <p:cSldViewPr snapToGrid="0">
      <p:cViewPr varScale="1">
        <p:scale>
          <a:sx n="49" d="100"/>
          <a:sy n="49" d="100"/>
        </p:scale>
        <p:origin x="67" y="1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gar ashtekar" userId="59208461fcafa5cf" providerId="LiveId" clId="{B4912E78-22D1-4730-A60A-1A7B81BEFF5D}"/>
    <pc:docChg chg="addSld modSld">
      <pc:chgData name="sagar ashtekar" userId="59208461fcafa5cf" providerId="LiveId" clId="{B4912E78-22D1-4730-A60A-1A7B81BEFF5D}" dt="2023-03-10T18:26:50.372" v="12" actId="1076"/>
      <pc:docMkLst>
        <pc:docMk/>
      </pc:docMkLst>
      <pc:sldChg chg="modSp mod">
        <pc:chgData name="sagar ashtekar" userId="59208461fcafa5cf" providerId="LiveId" clId="{B4912E78-22D1-4730-A60A-1A7B81BEFF5D}" dt="2023-03-10T18:26:50.372" v="12" actId="1076"/>
        <pc:sldMkLst>
          <pc:docMk/>
          <pc:sldMk cId="2398067848" sldId="262"/>
        </pc:sldMkLst>
        <pc:spChg chg="mod">
          <ac:chgData name="sagar ashtekar" userId="59208461fcafa5cf" providerId="LiveId" clId="{B4912E78-22D1-4730-A60A-1A7B81BEFF5D}" dt="2023-03-10T18:26:50.372" v="12" actId="1076"/>
          <ac:spMkLst>
            <pc:docMk/>
            <pc:sldMk cId="2398067848" sldId="262"/>
            <ac:spMk id="5" creationId="{961D3B0C-3CCD-C55B-2FD5-F26F37132616}"/>
          </ac:spMkLst>
        </pc:spChg>
      </pc:sldChg>
      <pc:sldChg chg="addSp modSp new mod">
        <pc:chgData name="sagar ashtekar" userId="59208461fcafa5cf" providerId="LiveId" clId="{B4912E78-22D1-4730-A60A-1A7B81BEFF5D}" dt="2023-03-10T18:21:27.430" v="10" actId="255"/>
        <pc:sldMkLst>
          <pc:docMk/>
          <pc:sldMk cId="626050231" sldId="286"/>
        </pc:sldMkLst>
        <pc:spChg chg="add mod">
          <ac:chgData name="sagar ashtekar" userId="59208461fcafa5cf" providerId="LiveId" clId="{B4912E78-22D1-4730-A60A-1A7B81BEFF5D}" dt="2023-03-10T18:21:27.430" v="10" actId="255"/>
          <ac:spMkLst>
            <pc:docMk/>
            <pc:sldMk cId="626050231" sldId="286"/>
            <ac:spMk id="4" creationId="{8F9A5851-304C-0701-06CE-3E38C156C7B6}"/>
          </ac:spMkLst>
        </pc:spChg>
        <pc:picChg chg="add mod">
          <ac:chgData name="sagar ashtekar" userId="59208461fcafa5cf" providerId="LiveId" clId="{B4912E78-22D1-4730-A60A-1A7B81BEFF5D}" dt="2023-03-10T18:19:57.620" v="4"/>
          <ac:picMkLst>
            <pc:docMk/>
            <pc:sldMk cId="626050231" sldId="286"/>
            <ac:picMk id="2" creationId="{C19B6C4B-A60C-9ED7-D467-947F7E67504F}"/>
          </ac:picMkLst>
        </pc:picChg>
      </pc:sldChg>
      <pc:sldChg chg="addSp modSp new">
        <pc:chgData name="sagar ashtekar" userId="59208461fcafa5cf" providerId="LiveId" clId="{B4912E78-22D1-4730-A60A-1A7B81BEFF5D}" dt="2023-03-10T18:22:40.414" v="11"/>
        <pc:sldMkLst>
          <pc:docMk/>
          <pc:sldMk cId="439120870" sldId="287"/>
        </pc:sldMkLst>
        <pc:picChg chg="add mod">
          <ac:chgData name="sagar ashtekar" userId="59208461fcafa5cf" providerId="LiveId" clId="{B4912E78-22D1-4730-A60A-1A7B81BEFF5D}" dt="2023-03-10T18:20:32.902" v="5"/>
          <ac:picMkLst>
            <pc:docMk/>
            <pc:sldMk cId="439120870" sldId="287"/>
            <ac:picMk id="2" creationId="{68936BED-B512-F284-D3ED-18C33BCFF441}"/>
          </ac:picMkLst>
        </pc:picChg>
        <pc:picChg chg="add mod">
          <ac:chgData name="sagar ashtekar" userId="59208461fcafa5cf" providerId="LiveId" clId="{B4912E78-22D1-4730-A60A-1A7B81BEFF5D}" dt="2023-03-10T18:22:40.414" v="11"/>
          <ac:picMkLst>
            <pc:docMk/>
            <pc:sldMk cId="439120870" sldId="287"/>
            <ac:picMk id="3" creationId="{7B282CB1-2CEA-1E80-6617-49256F4F91F7}"/>
          </ac:picMkLst>
        </pc:picChg>
      </pc:sldChg>
      <pc:sldChg chg="addSp modSp new">
        <pc:chgData name="sagar ashtekar" userId="59208461fcafa5cf" providerId="LiveId" clId="{B4912E78-22D1-4730-A60A-1A7B81BEFF5D}" dt="2023-03-10T18:19:37.603" v="3"/>
        <pc:sldMkLst>
          <pc:docMk/>
          <pc:sldMk cId="2251560746" sldId="288"/>
        </pc:sldMkLst>
        <pc:picChg chg="add mod">
          <ac:chgData name="sagar ashtekar" userId="59208461fcafa5cf" providerId="LiveId" clId="{B4912E78-22D1-4730-A60A-1A7B81BEFF5D}" dt="2023-03-10T18:19:37.603" v="3"/>
          <ac:picMkLst>
            <pc:docMk/>
            <pc:sldMk cId="2251560746" sldId="288"/>
            <ac:picMk id="2" creationId="{A1B4D629-AB01-8D79-E50E-4AC4C2E3043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DF4753-9E88-4AB0-B05D-BD71E1FD0759}"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E91675-4B1B-4D78-A463-B1F09EEBDFA4}" type="slidenum">
              <a:rPr lang="en-IN" smtClean="0"/>
              <a:t>‹#›</a:t>
            </a:fld>
            <a:endParaRPr lang="en-IN"/>
          </a:p>
        </p:txBody>
      </p:sp>
    </p:spTree>
    <p:extLst>
      <p:ext uri="{BB962C8B-B14F-4D97-AF65-F5344CB8AC3E}">
        <p14:creationId xmlns:p14="http://schemas.microsoft.com/office/powerpoint/2010/main" val="205662760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DF4753-9E88-4AB0-B05D-BD71E1FD0759}" type="datetimeFigureOut">
              <a:rPr lang="en-IN" smtClean="0"/>
              <a:t>10-03-2023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E91675-4B1B-4D78-A463-B1F09EEBDFA4}" type="slidenum">
              <a:rPr lang="en-IN" smtClean="0"/>
              <a:t>‹#›</a:t>
            </a:fld>
            <a:endParaRPr lang="en-IN"/>
          </a:p>
        </p:txBody>
      </p:sp>
    </p:spTree>
    <p:extLst>
      <p:ext uri="{BB962C8B-B14F-4D97-AF65-F5344CB8AC3E}">
        <p14:creationId xmlns:p14="http://schemas.microsoft.com/office/powerpoint/2010/main" val="407654208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DF4753-9E88-4AB0-B05D-BD71E1FD0759}" type="datetimeFigureOut">
              <a:rPr lang="en-IN" smtClean="0"/>
              <a:t>10-03-2023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E91675-4B1B-4D78-A463-B1F09EEBDFA4}" type="slidenum">
              <a:rPr lang="en-IN" smtClean="0"/>
              <a:t>‹#›</a:t>
            </a:fld>
            <a:endParaRPr lang="en-IN"/>
          </a:p>
        </p:txBody>
      </p:sp>
    </p:spTree>
    <p:extLst>
      <p:ext uri="{BB962C8B-B14F-4D97-AF65-F5344CB8AC3E}">
        <p14:creationId xmlns:p14="http://schemas.microsoft.com/office/powerpoint/2010/main" val="307681051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DF4753-9E88-4AB0-B05D-BD71E1FD0759}" type="datetimeFigureOut">
              <a:rPr lang="en-IN" smtClean="0"/>
              <a:t>10-03-2023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E91675-4B1B-4D78-A463-B1F09EEBDFA4}"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8691999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DF4753-9E88-4AB0-B05D-BD71E1FD0759}" type="datetimeFigureOut">
              <a:rPr lang="en-IN" smtClean="0"/>
              <a:t>10-03-2023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E91675-4B1B-4D78-A463-B1F09EEBDFA4}" type="slidenum">
              <a:rPr lang="en-IN" smtClean="0"/>
              <a:t>‹#›</a:t>
            </a:fld>
            <a:endParaRPr lang="en-IN"/>
          </a:p>
        </p:txBody>
      </p:sp>
    </p:spTree>
    <p:extLst>
      <p:ext uri="{BB962C8B-B14F-4D97-AF65-F5344CB8AC3E}">
        <p14:creationId xmlns:p14="http://schemas.microsoft.com/office/powerpoint/2010/main" val="250563654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3DF4753-9E88-4AB0-B05D-BD71E1FD0759}" type="datetimeFigureOut">
              <a:rPr lang="en-IN" smtClean="0"/>
              <a:t>10-03-2023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1E91675-4B1B-4D78-A463-B1F09EEBDFA4}" type="slidenum">
              <a:rPr lang="en-IN" smtClean="0"/>
              <a:t>‹#›</a:t>
            </a:fld>
            <a:endParaRPr lang="en-IN"/>
          </a:p>
        </p:txBody>
      </p:sp>
    </p:spTree>
    <p:extLst>
      <p:ext uri="{BB962C8B-B14F-4D97-AF65-F5344CB8AC3E}">
        <p14:creationId xmlns:p14="http://schemas.microsoft.com/office/powerpoint/2010/main" val="37213157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3DF4753-9E88-4AB0-B05D-BD71E1FD0759}" type="datetimeFigureOut">
              <a:rPr lang="en-IN" smtClean="0"/>
              <a:t>10-03-2023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1E91675-4B1B-4D78-A463-B1F09EEBDFA4}" type="slidenum">
              <a:rPr lang="en-IN" smtClean="0"/>
              <a:t>‹#›</a:t>
            </a:fld>
            <a:endParaRPr lang="en-IN"/>
          </a:p>
        </p:txBody>
      </p:sp>
    </p:spTree>
    <p:extLst>
      <p:ext uri="{BB962C8B-B14F-4D97-AF65-F5344CB8AC3E}">
        <p14:creationId xmlns:p14="http://schemas.microsoft.com/office/powerpoint/2010/main" val="229640675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DF4753-9E88-4AB0-B05D-BD71E1FD0759}"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E91675-4B1B-4D78-A463-B1F09EEBDFA4}" type="slidenum">
              <a:rPr lang="en-IN" smtClean="0"/>
              <a:t>‹#›</a:t>
            </a:fld>
            <a:endParaRPr lang="en-IN"/>
          </a:p>
        </p:txBody>
      </p:sp>
    </p:spTree>
    <p:extLst>
      <p:ext uri="{BB962C8B-B14F-4D97-AF65-F5344CB8AC3E}">
        <p14:creationId xmlns:p14="http://schemas.microsoft.com/office/powerpoint/2010/main" val="260077146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DF4753-9E88-4AB0-B05D-BD71E1FD0759}"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E91675-4B1B-4D78-A463-B1F09EEBDFA4}" type="slidenum">
              <a:rPr lang="en-IN" smtClean="0"/>
              <a:t>‹#›</a:t>
            </a:fld>
            <a:endParaRPr lang="en-IN"/>
          </a:p>
        </p:txBody>
      </p:sp>
    </p:spTree>
    <p:extLst>
      <p:ext uri="{BB962C8B-B14F-4D97-AF65-F5344CB8AC3E}">
        <p14:creationId xmlns:p14="http://schemas.microsoft.com/office/powerpoint/2010/main" val="206505156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DF4753-9E88-4AB0-B05D-BD71E1FD0759}"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E91675-4B1B-4D78-A463-B1F09EEBDFA4}" type="slidenum">
              <a:rPr lang="en-IN" smtClean="0"/>
              <a:t>‹#›</a:t>
            </a:fld>
            <a:endParaRPr lang="en-IN"/>
          </a:p>
        </p:txBody>
      </p:sp>
    </p:spTree>
    <p:extLst>
      <p:ext uri="{BB962C8B-B14F-4D97-AF65-F5344CB8AC3E}">
        <p14:creationId xmlns:p14="http://schemas.microsoft.com/office/powerpoint/2010/main" val="346403515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DF4753-9E88-4AB0-B05D-BD71E1FD0759}"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E91675-4B1B-4D78-A463-B1F09EEBDFA4}" type="slidenum">
              <a:rPr lang="en-IN" smtClean="0"/>
              <a:t>‹#›</a:t>
            </a:fld>
            <a:endParaRPr lang="en-IN"/>
          </a:p>
        </p:txBody>
      </p:sp>
    </p:spTree>
    <p:extLst>
      <p:ext uri="{BB962C8B-B14F-4D97-AF65-F5344CB8AC3E}">
        <p14:creationId xmlns:p14="http://schemas.microsoft.com/office/powerpoint/2010/main" val="219414637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DF4753-9E88-4AB0-B05D-BD71E1FD0759}" type="datetimeFigureOut">
              <a:rPr lang="en-IN" smtClean="0"/>
              <a:t>10-03-2023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E91675-4B1B-4D78-A463-B1F09EEBDFA4}" type="slidenum">
              <a:rPr lang="en-IN" smtClean="0"/>
              <a:t>‹#›</a:t>
            </a:fld>
            <a:endParaRPr lang="en-IN"/>
          </a:p>
        </p:txBody>
      </p:sp>
    </p:spTree>
    <p:extLst>
      <p:ext uri="{BB962C8B-B14F-4D97-AF65-F5344CB8AC3E}">
        <p14:creationId xmlns:p14="http://schemas.microsoft.com/office/powerpoint/2010/main" val="365368827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DF4753-9E88-4AB0-B05D-BD71E1FD0759}" type="datetimeFigureOut">
              <a:rPr lang="en-IN" smtClean="0"/>
              <a:t>10-03-2023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1E91675-4B1B-4D78-A463-B1F09EEBDFA4}" type="slidenum">
              <a:rPr lang="en-IN" smtClean="0"/>
              <a:t>‹#›</a:t>
            </a:fld>
            <a:endParaRPr lang="en-IN"/>
          </a:p>
        </p:txBody>
      </p:sp>
    </p:spTree>
    <p:extLst>
      <p:ext uri="{BB962C8B-B14F-4D97-AF65-F5344CB8AC3E}">
        <p14:creationId xmlns:p14="http://schemas.microsoft.com/office/powerpoint/2010/main" val="71741584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DF4753-9E88-4AB0-B05D-BD71E1FD0759}" type="datetimeFigureOut">
              <a:rPr lang="en-IN" smtClean="0"/>
              <a:t>10-03-2023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1E91675-4B1B-4D78-A463-B1F09EEBDFA4}" type="slidenum">
              <a:rPr lang="en-IN" smtClean="0"/>
              <a:t>‹#›</a:t>
            </a:fld>
            <a:endParaRPr lang="en-IN"/>
          </a:p>
        </p:txBody>
      </p:sp>
    </p:spTree>
    <p:extLst>
      <p:ext uri="{BB962C8B-B14F-4D97-AF65-F5344CB8AC3E}">
        <p14:creationId xmlns:p14="http://schemas.microsoft.com/office/powerpoint/2010/main" val="100147053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DF4753-9E88-4AB0-B05D-BD71E1FD0759}" type="datetimeFigureOut">
              <a:rPr lang="en-IN" smtClean="0"/>
              <a:t>10-03-2023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1E91675-4B1B-4D78-A463-B1F09EEBDFA4}" type="slidenum">
              <a:rPr lang="en-IN" smtClean="0"/>
              <a:t>‹#›</a:t>
            </a:fld>
            <a:endParaRPr lang="en-IN"/>
          </a:p>
        </p:txBody>
      </p:sp>
    </p:spTree>
    <p:extLst>
      <p:ext uri="{BB962C8B-B14F-4D97-AF65-F5344CB8AC3E}">
        <p14:creationId xmlns:p14="http://schemas.microsoft.com/office/powerpoint/2010/main" val="226038844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DF4753-9E88-4AB0-B05D-BD71E1FD0759}" type="datetimeFigureOut">
              <a:rPr lang="en-IN" smtClean="0"/>
              <a:t>10-03-2023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E91675-4B1B-4D78-A463-B1F09EEBDFA4}" type="slidenum">
              <a:rPr lang="en-IN" smtClean="0"/>
              <a:t>‹#›</a:t>
            </a:fld>
            <a:endParaRPr lang="en-IN"/>
          </a:p>
        </p:txBody>
      </p:sp>
    </p:spTree>
    <p:extLst>
      <p:ext uri="{BB962C8B-B14F-4D97-AF65-F5344CB8AC3E}">
        <p14:creationId xmlns:p14="http://schemas.microsoft.com/office/powerpoint/2010/main" val="26045914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DF4753-9E88-4AB0-B05D-BD71E1FD0759}" type="datetimeFigureOut">
              <a:rPr lang="en-IN" smtClean="0"/>
              <a:t>10-03-2023</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E91675-4B1B-4D78-A463-B1F09EEBDFA4}" type="slidenum">
              <a:rPr lang="en-IN" smtClean="0"/>
              <a:t>‹#›</a:t>
            </a:fld>
            <a:endParaRPr lang="en-IN"/>
          </a:p>
        </p:txBody>
      </p:sp>
    </p:spTree>
    <p:extLst>
      <p:ext uri="{BB962C8B-B14F-4D97-AF65-F5344CB8AC3E}">
        <p14:creationId xmlns:p14="http://schemas.microsoft.com/office/powerpoint/2010/main" val="386541742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3DF4753-9E88-4AB0-B05D-BD71E1FD0759}" type="datetimeFigureOut">
              <a:rPr lang="en-IN" smtClean="0"/>
              <a:t>10-03-2023</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1E91675-4B1B-4D78-A463-B1F09EEBDFA4}" type="slidenum">
              <a:rPr lang="en-IN" smtClean="0"/>
              <a:t>‹#›</a:t>
            </a:fld>
            <a:endParaRPr lang="en-IN"/>
          </a:p>
        </p:txBody>
      </p:sp>
    </p:spTree>
    <p:extLst>
      <p:ext uri="{BB962C8B-B14F-4D97-AF65-F5344CB8AC3E}">
        <p14:creationId xmlns:p14="http://schemas.microsoft.com/office/powerpoint/2010/main" val="13165789"/>
      </p:ext>
    </p:extLst>
  </p:cSld>
  <p:clrMap bg1="dk1" tx1="lt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F458A1E-6850-8F88-5681-2D8B2907627C}"/>
              </a:ext>
            </a:extLst>
          </p:cNvPr>
          <p:cNvPicPr>
            <a:picLocks noChangeAspect="1" noChangeArrowheads="1"/>
          </p:cNvPicPr>
          <p:nvPr/>
        </p:nvPicPr>
        <p:blipFill>
          <a:blip r:embed="rId2"/>
          <a:srcRect/>
          <a:stretch>
            <a:fillRect/>
          </a:stretch>
        </p:blipFill>
        <p:spPr bwMode="auto">
          <a:xfrm>
            <a:off x="8765177" y="324933"/>
            <a:ext cx="3090175" cy="1242609"/>
          </a:xfrm>
          <a:prstGeom prst="rect">
            <a:avLst/>
          </a:prstGeom>
          <a:noFill/>
          <a:ln w="9525">
            <a:noFill/>
            <a:miter lim="800000"/>
            <a:headEnd/>
            <a:tailEnd/>
          </a:ln>
          <a:effectLst/>
        </p:spPr>
      </p:pic>
      <p:pic>
        <p:nvPicPr>
          <p:cNvPr id="3" name="Picture 3">
            <a:extLst>
              <a:ext uri="{FF2B5EF4-FFF2-40B4-BE49-F238E27FC236}">
                <a16:creationId xmlns:a16="http://schemas.microsoft.com/office/drawing/2014/main" id="{373E33CA-BFE8-38F7-F115-38427252DF30}"/>
              </a:ext>
            </a:extLst>
          </p:cNvPr>
          <p:cNvPicPr>
            <a:picLocks noChangeAspect="1" noChangeArrowheads="1"/>
          </p:cNvPicPr>
          <p:nvPr/>
        </p:nvPicPr>
        <p:blipFill>
          <a:blip r:embed="rId3"/>
          <a:srcRect/>
          <a:stretch>
            <a:fillRect/>
          </a:stretch>
        </p:blipFill>
        <p:spPr bwMode="auto">
          <a:xfrm>
            <a:off x="378822" y="209005"/>
            <a:ext cx="1713927" cy="1502230"/>
          </a:xfrm>
          <a:prstGeom prst="rect">
            <a:avLst/>
          </a:prstGeom>
          <a:noFill/>
          <a:ln w="9525">
            <a:noFill/>
            <a:miter lim="800000"/>
            <a:headEnd/>
            <a:tailEnd/>
          </a:ln>
          <a:effectLst/>
        </p:spPr>
      </p:pic>
      <p:sp>
        <p:nvSpPr>
          <p:cNvPr id="7" name="TextBox 6">
            <a:extLst>
              <a:ext uri="{FF2B5EF4-FFF2-40B4-BE49-F238E27FC236}">
                <a16:creationId xmlns:a16="http://schemas.microsoft.com/office/drawing/2014/main" id="{48872C58-45D8-2F2A-67C7-E2F66C92CC55}"/>
              </a:ext>
            </a:extLst>
          </p:cNvPr>
          <p:cNvSpPr txBox="1"/>
          <p:nvPr/>
        </p:nvSpPr>
        <p:spPr>
          <a:xfrm>
            <a:off x="2895129" y="2383577"/>
            <a:ext cx="4554070" cy="1446550"/>
          </a:xfrm>
          <a:prstGeom prst="rect">
            <a:avLst/>
          </a:prstGeom>
          <a:noFill/>
        </p:spPr>
        <p:txBody>
          <a:bodyPr wrap="square">
            <a:spAutoFit/>
          </a:bodyPr>
          <a:lstStyle/>
          <a:p>
            <a:pPr algn="r"/>
            <a:r>
              <a:rPr lang="en-US" sz="4400" b="1" i="1" dirty="0">
                <a:solidFill>
                  <a:schemeClr val="accent2">
                    <a:lumMod val="40000"/>
                    <a:lumOff val="60000"/>
                  </a:schemeClr>
                </a:solidFill>
                <a:latin typeface="Algerian" panose="04020705040A02060702" pitchFamily="82" charset="0"/>
              </a:rPr>
              <a:t>           </a:t>
            </a:r>
            <a:r>
              <a:rPr lang="en-US" sz="4400" b="1" i="1" dirty="0" err="1">
                <a:solidFill>
                  <a:schemeClr val="accent2">
                    <a:lumMod val="40000"/>
                    <a:lumOff val="60000"/>
                  </a:schemeClr>
                </a:solidFill>
                <a:latin typeface="Algerian" panose="04020705040A02060702" pitchFamily="82" charset="0"/>
              </a:rPr>
              <a:t>AgroKart</a:t>
            </a:r>
            <a:r>
              <a:rPr lang="en-US" sz="4400" b="1" i="1" dirty="0">
                <a:solidFill>
                  <a:schemeClr val="accent2">
                    <a:lumMod val="40000"/>
                    <a:lumOff val="60000"/>
                  </a:schemeClr>
                </a:solidFill>
                <a:latin typeface="Algerian" panose="04020705040A02060702" pitchFamily="82" charset="0"/>
              </a:rPr>
              <a:t> </a:t>
            </a:r>
          </a:p>
        </p:txBody>
      </p:sp>
      <p:sp>
        <p:nvSpPr>
          <p:cNvPr id="9" name="TextBox 8">
            <a:extLst>
              <a:ext uri="{FF2B5EF4-FFF2-40B4-BE49-F238E27FC236}">
                <a16:creationId xmlns:a16="http://schemas.microsoft.com/office/drawing/2014/main" id="{AEF7AB98-9C16-98A8-6D60-E3E57F76B0A7}"/>
              </a:ext>
            </a:extLst>
          </p:cNvPr>
          <p:cNvSpPr txBox="1"/>
          <p:nvPr/>
        </p:nvSpPr>
        <p:spPr>
          <a:xfrm>
            <a:off x="5968206" y="5609737"/>
            <a:ext cx="6096000" cy="1200329"/>
          </a:xfrm>
          <a:prstGeom prst="rect">
            <a:avLst/>
          </a:prstGeom>
          <a:noFill/>
        </p:spPr>
        <p:txBody>
          <a:bodyPr wrap="square">
            <a:spAutoFit/>
          </a:bodyPr>
          <a:lstStyle/>
          <a:p>
            <a:pPr algn="r"/>
            <a:r>
              <a:rPr lang="en-US" sz="2400" dirty="0">
                <a:solidFill>
                  <a:schemeClr val="accent2">
                    <a:lumMod val="40000"/>
                    <a:lumOff val="60000"/>
                  </a:schemeClr>
                </a:solidFill>
                <a:latin typeface="+mj-lt"/>
              </a:rPr>
              <a:t>Presented By-</a:t>
            </a:r>
          </a:p>
          <a:p>
            <a:pPr algn="r"/>
            <a:r>
              <a:rPr lang="en-US" sz="2400" dirty="0">
                <a:solidFill>
                  <a:schemeClr val="accent2">
                    <a:lumMod val="40000"/>
                    <a:lumOff val="60000"/>
                  </a:schemeClr>
                </a:solidFill>
                <a:latin typeface="+mj-lt"/>
              </a:rPr>
              <a:t>Sagar V. Ashtekar</a:t>
            </a:r>
          </a:p>
          <a:p>
            <a:pPr algn="r"/>
            <a:r>
              <a:rPr lang="en-US" sz="2400" dirty="0">
                <a:solidFill>
                  <a:schemeClr val="accent2">
                    <a:lumMod val="40000"/>
                    <a:lumOff val="60000"/>
                  </a:schemeClr>
                </a:solidFill>
                <a:latin typeface="+mj-lt"/>
              </a:rPr>
              <a:t>Ajit Y. </a:t>
            </a:r>
            <a:r>
              <a:rPr lang="en-US" sz="2400" dirty="0" err="1">
                <a:solidFill>
                  <a:schemeClr val="accent2">
                    <a:lumMod val="40000"/>
                    <a:lumOff val="60000"/>
                  </a:schemeClr>
                </a:solidFill>
                <a:latin typeface="+mj-lt"/>
              </a:rPr>
              <a:t>Shityalkar</a:t>
            </a:r>
            <a:endParaRPr lang="en-US" sz="2400" dirty="0">
              <a:solidFill>
                <a:schemeClr val="accent2">
                  <a:lumMod val="40000"/>
                  <a:lumOff val="60000"/>
                </a:schemeClr>
              </a:solidFill>
              <a:latin typeface="+mj-lt"/>
            </a:endParaRPr>
          </a:p>
        </p:txBody>
      </p:sp>
    </p:spTree>
    <p:extLst>
      <p:ext uri="{BB962C8B-B14F-4D97-AF65-F5344CB8AC3E}">
        <p14:creationId xmlns:p14="http://schemas.microsoft.com/office/powerpoint/2010/main" val="323380953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865D62-22C7-BB37-7EDA-CCC2B93D3E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167" y="1106905"/>
            <a:ext cx="9224211" cy="5472330"/>
          </a:xfrm>
          <a:prstGeom prst="rect">
            <a:avLst/>
          </a:prstGeom>
          <a:noFill/>
          <a:ln>
            <a:noFill/>
          </a:ln>
        </p:spPr>
      </p:pic>
      <p:sp>
        <p:nvSpPr>
          <p:cNvPr id="4" name="TextBox 3">
            <a:extLst>
              <a:ext uri="{FF2B5EF4-FFF2-40B4-BE49-F238E27FC236}">
                <a16:creationId xmlns:a16="http://schemas.microsoft.com/office/drawing/2014/main" id="{0AF816A6-2ED8-5FFF-EAF2-DC842DB4354B}"/>
              </a:ext>
            </a:extLst>
          </p:cNvPr>
          <p:cNvSpPr txBox="1"/>
          <p:nvPr/>
        </p:nvSpPr>
        <p:spPr>
          <a:xfrm>
            <a:off x="2030127" y="278765"/>
            <a:ext cx="6918960" cy="461665"/>
          </a:xfrm>
          <a:prstGeom prst="rect">
            <a:avLst/>
          </a:prstGeom>
          <a:noFill/>
        </p:spPr>
        <p:txBody>
          <a:bodyPr wrap="square">
            <a:spAutoFit/>
          </a:bodyPr>
          <a:lstStyle/>
          <a:p>
            <a:pPr algn="r"/>
            <a:r>
              <a:rPr lang="en-GB" sz="2400" dirty="0">
                <a:solidFill>
                  <a:schemeClr val="accent1">
                    <a:lumMod val="40000"/>
                    <a:lumOff val="60000"/>
                  </a:schemeClr>
                </a:solidFill>
              </a:rPr>
              <a:t>E-R Diagram(MySQL Auto generated)</a:t>
            </a:r>
            <a:endParaRPr lang="en-US" sz="2400" dirty="0">
              <a:solidFill>
                <a:schemeClr val="accent1">
                  <a:lumMod val="40000"/>
                  <a:lumOff val="60000"/>
                </a:schemeClr>
              </a:solidFill>
            </a:endParaRPr>
          </a:p>
        </p:txBody>
      </p:sp>
    </p:spTree>
    <p:extLst>
      <p:ext uri="{BB962C8B-B14F-4D97-AF65-F5344CB8AC3E}">
        <p14:creationId xmlns:p14="http://schemas.microsoft.com/office/powerpoint/2010/main" val="260970060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D1995F-137A-23B4-2768-BA95612070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3225" y="1280159"/>
            <a:ext cx="6305550" cy="5288281"/>
          </a:xfrm>
          <a:prstGeom prst="rect">
            <a:avLst/>
          </a:prstGeom>
          <a:noFill/>
          <a:ln>
            <a:noFill/>
          </a:ln>
        </p:spPr>
      </p:pic>
      <p:sp>
        <p:nvSpPr>
          <p:cNvPr id="6" name="TextBox 5">
            <a:extLst>
              <a:ext uri="{FF2B5EF4-FFF2-40B4-BE49-F238E27FC236}">
                <a16:creationId xmlns:a16="http://schemas.microsoft.com/office/drawing/2014/main" id="{9F11A8D4-9134-B860-FCCD-5C0C3AE16126}"/>
              </a:ext>
            </a:extLst>
          </p:cNvPr>
          <p:cNvSpPr txBox="1"/>
          <p:nvPr/>
        </p:nvSpPr>
        <p:spPr>
          <a:xfrm>
            <a:off x="4312920" y="409694"/>
            <a:ext cx="6096000" cy="523220"/>
          </a:xfrm>
          <a:prstGeom prst="rect">
            <a:avLst/>
          </a:prstGeom>
          <a:noFill/>
        </p:spPr>
        <p:txBody>
          <a:bodyPr wrap="square">
            <a:spAutoFit/>
          </a:bodyPr>
          <a:lstStyle/>
          <a:p>
            <a:r>
              <a:rPr lang="en-IN" sz="2800" b="1" kern="100" dirty="0">
                <a:solidFill>
                  <a:schemeClr val="accent1">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rPr>
              <a:t> Data Flow Diagram</a:t>
            </a:r>
            <a:endParaRPr lang="en-IN" sz="2800" dirty="0">
              <a:solidFill>
                <a:schemeClr val="accent1">
                  <a:lumMod val="40000"/>
                  <a:lumOff val="60000"/>
                </a:schemeClr>
              </a:solidFill>
            </a:endParaRPr>
          </a:p>
        </p:txBody>
      </p:sp>
    </p:spTree>
    <p:extLst>
      <p:ext uri="{BB962C8B-B14F-4D97-AF65-F5344CB8AC3E}">
        <p14:creationId xmlns:p14="http://schemas.microsoft.com/office/powerpoint/2010/main" val="247369235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9EB12D-9725-FBB4-3522-3C1703820689}"/>
              </a:ext>
            </a:extLst>
          </p:cNvPr>
          <p:cNvPicPr>
            <a:picLocks noChangeAspect="1"/>
          </p:cNvPicPr>
          <p:nvPr/>
        </p:nvPicPr>
        <p:blipFill>
          <a:blip r:embed="rId2"/>
          <a:stretch>
            <a:fillRect/>
          </a:stretch>
        </p:blipFill>
        <p:spPr>
          <a:xfrm>
            <a:off x="3230245" y="570547"/>
            <a:ext cx="5731510" cy="5716905"/>
          </a:xfrm>
          <a:prstGeom prst="rect">
            <a:avLst/>
          </a:prstGeom>
        </p:spPr>
      </p:pic>
    </p:spTree>
    <p:extLst>
      <p:ext uri="{BB962C8B-B14F-4D97-AF65-F5344CB8AC3E}">
        <p14:creationId xmlns:p14="http://schemas.microsoft.com/office/powerpoint/2010/main" val="402918255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5685F7-1E31-4E02-1628-661429ADD205}"/>
              </a:ext>
            </a:extLst>
          </p:cNvPr>
          <p:cNvPicPr>
            <a:picLocks noChangeAspect="1"/>
          </p:cNvPicPr>
          <p:nvPr/>
        </p:nvPicPr>
        <p:blipFill>
          <a:blip r:embed="rId2"/>
          <a:stretch>
            <a:fillRect/>
          </a:stretch>
        </p:blipFill>
        <p:spPr>
          <a:xfrm>
            <a:off x="2926080" y="121920"/>
            <a:ext cx="6324600" cy="6614160"/>
          </a:xfrm>
          <a:prstGeom prst="rect">
            <a:avLst/>
          </a:prstGeom>
        </p:spPr>
      </p:pic>
    </p:spTree>
    <p:extLst>
      <p:ext uri="{BB962C8B-B14F-4D97-AF65-F5344CB8AC3E}">
        <p14:creationId xmlns:p14="http://schemas.microsoft.com/office/powerpoint/2010/main" val="326893021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E2E8C-C8F4-D009-8DB1-1BA7579B822C}"/>
              </a:ext>
            </a:extLst>
          </p:cNvPr>
          <p:cNvPicPr>
            <a:picLocks noChangeAspect="1"/>
          </p:cNvPicPr>
          <p:nvPr/>
        </p:nvPicPr>
        <p:blipFill>
          <a:blip r:embed="rId2"/>
          <a:stretch>
            <a:fillRect/>
          </a:stretch>
        </p:blipFill>
        <p:spPr>
          <a:xfrm>
            <a:off x="2758440" y="412115"/>
            <a:ext cx="6720840" cy="6033770"/>
          </a:xfrm>
          <a:prstGeom prst="rect">
            <a:avLst/>
          </a:prstGeom>
        </p:spPr>
      </p:pic>
    </p:spTree>
    <p:extLst>
      <p:ext uri="{BB962C8B-B14F-4D97-AF65-F5344CB8AC3E}">
        <p14:creationId xmlns:p14="http://schemas.microsoft.com/office/powerpoint/2010/main" val="199642961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3242BB-D855-9888-E69C-C6064B654596}"/>
              </a:ext>
            </a:extLst>
          </p:cNvPr>
          <p:cNvPicPr>
            <a:picLocks noChangeAspect="1"/>
          </p:cNvPicPr>
          <p:nvPr/>
        </p:nvPicPr>
        <p:blipFill>
          <a:blip r:embed="rId2"/>
          <a:stretch>
            <a:fillRect/>
          </a:stretch>
        </p:blipFill>
        <p:spPr>
          <a:xfrm>
            <a:off x="0" y="855491"/>
            <a:ext cx="12192000" cy="5147018"/>
          </a:xfrm>
          <a:prstGeom prst="rect">
            <a:avLst/>
          </a:prstGeom>
        </p:spPr>
      </p:pic>
      <p:sp>
        <p:nvSpPr>
          <p:cNvPr id="7" name="TextBox 6">
            <a:extLst>
              <a:ext uri="{FF2B5EF4-FFF2-40B4-BE49-F238E27FC236}">
                <a16:creationId xmlns:a16="http://schemas.microsoft.com/office/drawing/2014/main" id="{963B832A-4CE0-9FB8-DDAE-670A665475DC}"/>
              </a:ext>
            </a:extLst>
          </p:cNvPr>
          <p:cNvSpPr txBox="1"/>
          <p:nvPr/>
        </p:nvSpPr>
        <p:spPr>
          <a:xfrm>
            <a:off x="5134656" y="156335"/>
            <a:ext cx="6094476"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800" b="1" i="0" u="none" strike="noStrike" kern="100" cap="none" spc="0" normalizeH="0" baseline="0" noProof="0" dirty="0">
                <a:ln>
                  <a:noFill/>
                </a:ln>
                <a:solidFill>
                  <a:srgbClr val="9EC544">
                    <a:lumMod val="40000"/>
                    <a:lumOff val="60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LOGIN </a:t>
            </a:r>
            <a:endParaRPr kumimoji="0" lang="en-IN"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6583423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D9EC0B-6597-41BB-EA40-79B439F38C96}"/>
              </a:ext>
            </a:extLst>
          </p:cNvPr>
          <p:cNvPicPr>
            <a:picLocks noChangeAspect="1"/>
          </p:cNvPicPr>
          <p:nvPr/>
        </p:nvPicPr>
        <p:blipFill>
          <a:blip r:embed="rId2"/>
          <a:stretch>
            <a:fillRect/>
          </a:stretch>
        </p:blipFill>
        <p:spPr>
          <a:xfrm>
            <a:off x="0" y="851777"/>
            <a:ext cx="12192000" cy="5154446"/>
          </a:xfrm>
          <a:prstGeom prst="rect">
            <a:avLst/>
          </a:prstGeom>
        </p:spPr>
      </p:pic>
      <p:sp>
        <p:nvSpPr>
          <p:cNvPr id="7" name="TextBox 6">
            <a:extLst>
              <a:ext uri="{FF2B5EF4-FFF2-40B4-BE49-F238E27FC236}">
                <a16:creationId xmlns:a16="http://schemas.microsoft.com/office/drawing/2014/main" id="{E12A6EB8-42B5-4013-F70F-54FA54DD357A}"/>
              </a:ext>
            </a:extLst>
          </p:cNvPr>
          <p:cNvSpPr txBox="1"/>
          <p:nvPr/>
        </p:nvSpPr>
        <p:spPr>
          <a:xfrm>
            <a:off x="5209309" y="177118"/>
            <a:ext cx="6096000" cy="523220"/>
          </a:xfrm>
          <a:prstGeom prst="rect">
            <a:avLst/>
          </a:prstGeom>
          <a:noFill/>
        </p:spPr>
        <p:txBody>
          <a:bodyPr wrap="square">
            <a:spAutoFit/>
          </a:bodyPr>
          <a:lstStyle/>
          <a:p>
            <a:r>
              <a:rPr lang="en-IN" sz="2800" b="1" kern="100" dirty="0">
                <a:solidFill>
                  <a:srgbClr val="9EC544">
                    <a:lumMod val="40000"/>
                    <a:lumOff val="60000"/>
                  </a:srgbClr>
                </a:solidFill>
                <a:latin typeface="Times New Roman" panose="02020603050405020304" pitchFamily="18" charset="0"/>
                <a:ea typeface="Calibri" panose="020F0502020204030204" pitchFamily="34" charset="0"/>
                <a:cs typeface="Times New Roman" panose="02020603050405020304" pitchFamily="18" charset="0"/>
              </a:rPr>
              <a:t>REGISTER</a:t>
            </a:r>
            <a:endParaRPr lang="en-IN" dirty="0"/>
          </a:p>
        </p:txBody>
      </p:sp>
    </p:spTree>
    <p:extLst>
      <p:ext uri="{BB962C8B-B14F-4D97-AF65-F5344CB8AC3E}">
        <p14:creationId xmlns:p14="http://schemas.microsoft.com/office/powerpoint/2010/main" val="31457657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677366-A0B7-6014-A7BB-EF717A7860DB}"/>
              </a:ext>
            </a:extLst>
          </p:cNvPr>
          <p:cNvPicPr>
            <a:picLocks noChangeAspect="1"/>
          </p:cNvPicPr>
          <p:nvPr/>
        </p:nvPicPr>
        <p:blipFill>
          <a:blip r:embed="rId2"/>
          <a:stretch>
            <a:fillRect/>
          </a:stretch>
        </p:blipFill>
        <p:spPr>
          <a:xfrm>
            <a:off x="0" y="1153031"/>
            <a:ext cx="12192000" cy="4551937"/>
          </a:xfrm>
          <a:prstGeom prst="rect">
            <a:avLst/>
          </a:prstGeom>
        </p:spPr>
      </p:pic>
      <p:sp>
        <p:nvSpPr>
          <p:cNvPr id="7" name="TextBox 6">
            <a:extLst>
              <a:ext uri="{FF2B5EF4-FFF2-40B4-BE49-F238E27FC236}">
                <a16:creationId xmlns:a16="http://schemas.microsoft.com/office/drawing/2014/main" id="{B2771F1C-111C-4DB3-268D-5C5B14E11244}"/>
              </a:ext>
            </a:extLst>
          </p:cNvPr>
          <p:cNvSpPr txBox="1"/>
          <p:nvPr/>
        </p:nvSpPr>
        <p:spPr>
          <a:xfrm>
            <a:off x="4442691" y="361844"/>
            <a:ext cx="6096000" cy="523220"/>
          </a:xfrm>
          <a:prstGeom prst="rect">
            <a:avLst/>
          </a:prstGeom>
          <a:noFill/>
        </p:spPr>
        <p:txBody>
          <a:bodyPr wrap="square">
            <a:spAutoFit/>
          </a:bodyPr>
          <a:lstStyle/>
          <a:p>
            <a:r>
              <a:rPr lang="en-IN" sz="2800" b="1" kern="100">
                <a:solidFill>
                  <a:srgbClr val="9EC544">
                    <a:lumMod val="40000"/>
                    <a:lumOff val="60000"/>
                  </a:srgbClr>
                </a:solidFill>
                <a:latin typeface="Times New Roman" panose="02020603050405020304" pitchFamily="18" charset="0"/>
                <a:ea typeface="Calibri" panose="020F0502020204030204" pitchFamily="34" charset="0"/>
                <a:cs typeface="Times New Roman" panose="02020603050405020304" pitchFamily="18" charset="0"/>
              </a:rPr>
              <a:t>FORGOT </a:t>
            </a:r>
            <a:r>
              <a:rPr lang="en-IN" sz="2800" b="1" kern="100" dirty="0">
                <a:solidFill>
                  <a:srgbClr val="9EC544">
                    <a:lumMod val="40000"/>
                    <a:lumOff val="60000"/>
                  </a:srgbClr>
                </a:solidFill>
                <a:latin typeface="Times New Roman" panose="02020603050405020304" pitchFamily="18" charset="0"/>
                <a:ea typeface="Calibri" panose="020F0502020204030204" pitchFamily="34" charset="0"/>
                <a:cs typeface="Times New Roman" panose="02020603050405020304" pitchFamily="18" charset="0"/>
              </a:rPr>
              <a:t>PASSWORD</a:t>
            </a:r>
            <a:endParaRPr lang="en-IN" dirty="0"/>
          </a:p>
        </p:txBody>
      </p:sp>
    </p:spTree>
    <p:extLst>
      <p:ext uri="{BB962C8B-B14F-4D97-AF65-F5344CB8AC3E}">
        <p14:creationId xmlns:p14="http://schemas.microsoft.com/office/powerpoint/2010/main" val="48174786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F88BAC-0C00-EE75-52B1-A6F0BD84D176}"/>
              </a:ext>
            </a:extLst>
          </p:cNvPr>
          <p:cNvPicPr>
            <a:picLocks noChangeAspect="1"/>
          </p:cNvPicPr>
          <p:nvPr/>
        </p:nvPicPr>
        <p:blipFill>
          <a:blip r:embed="rId2"/>
          <a:stretch>
            <a:fillRect/>
          </a:stretch>
        </p:blipFill>
        <p:spPr>
          <a:xfrm>
            <a:off x="0" y="822325"/>
            <a:ext cx="12192000" cy="5213350"/>
          </a:xfrm>
          <a:prstGeom prst="rect">
            <a:avLst/>
          </a:prstGeom>
        </p:spPr>
      </p:pic>
      <p:sp>
        <p:nvSpPr>
          <p:cNvPr id="7" name="TextBox 6">
            <a:extLst>
              <a:ext uri="{FF2B5EF4-FFF2-40B4-BE49-F238E27FC236}">
                <a16:creationId xmlns:a16="http://schemas.microsoft.com/office/drawing/2014/main" id="{CBEFB2E1-B4EC-D77A-4FE0-AEADE8784B90}"/>
              </a:ext>
            </a:extLst>
          </p:cNvPr>
          <p:cNvSpPr txBox="1"/>
          <p:nvPr/>
        </p:nvSpPr>
        <p:spPr>
          <a:xfrm>
            <a:off x="4953000" y="119390"/>
            <a:ext cx="6096000"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800" b="1" kern="100" dirty="0">
                <a:solidFill>
                  <a:srgbClr val="9EC544">
                    <a:lumMod val="40000"/>
                    <a:lumOff val="60000"/>
                  </a:srgbClr>
                </a:solidFill>
                <a:latin typeface="Times New Roman" panose="02020603050405020304" pitchFamily="18" charset="0"/>
                <a:ea typeface="Calibri" panose="020F0502020204030204" pitchFamily="34" charset="0"/>
                <a:cs typeface="Times New Roman" panose="02020603050405020304" pitchFamily="18" charset="0"/>
              </a:rPr>
              <a:t>Admin</a:t>
            </a:r>
            <a:r>
              <a:rPr kumimoji="0" lang="en-IN" sz="2800" b="1" i="0" u="none" strike="noStrike" kern="100" cap="none" spc="0" normalizeH="0" baseline="0" noProof="0" dirty="0">
                <a:ln>
                  <a:noFill/>
                </a:ln>
                <a:solidFill>
                  <a:srgbClr val="9EC544">
                    <a:lumMod val="40000"/>
                    <a:lumOff val="60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 Side</a:t>
            </a:r>
            <a:endParaRPr kumimoji="0" lang="en-IN"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193806541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C18867-F0D9-BF02-915D-FFD6E1E5749B}"/>
              </a:ext>
            </a:extLst>
          </p:cNvPr>
          <p:cNvPicPr>
            <a:picLocks noChangeAspect="1"/>
          </p:cNvPicPr>
          <p:nvPr/>
        </p:nvPicPr>
        <p:blipFill>
          <a:blip r:embed="rId2"/>
          <a:stretch>
            <a:fillRect/>
          </a:stretch>
        </p:blipFill>
        <p:spPr>
          <a:xfrm>
            <a:off x="0" y="825500"/>
            <a:ext cx="12192000" cy="5207000"/>
          </a:xfrm>
          <a:prstGeom prst="rect">
            <a:avLst/>
          </a:prstGeom>
        </p:spPr>
      </p:pic>
    </p:spTree>
    <p:extLst>
      <p:ext uri="{BB962C8B-B14F-4D97-AF65-F5344CB8AC3E}">
        <p14:creationId xmlns:p14="http://schemas.microsoft.com/office/powerpoint/2010/main" val="368188434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B3B78-D5D2-B72B-A626-556F37996C2D}"/>
              </a:ext>
            </a:extLst>
          </p:cNvPr>
          <p:cNvSpPr>
            <a:spLocks noGrp="1"/>
          </p:cNvSpPr>
          <p:nvPr>
            <p:ph type="ctrTitle"/>
          </p:nvPr>
        </p:nvSpPr>
        <p:spPr>
          <a:xfrm>
            <a:off x="1595269" y="1122363"/>
            <a:ext cx="9001462" cy="477837"/>
          </a:xfrm>
        </p:spPr>
        <p:txBody>
          <a:bodyPr>
            <a:normAutofit fontScale="90000"/>
          </a:bodyPr>
          <a:lstStyle/>
          <a:p>
            <a:r>
              <a:rPr lang="en-IN" dirty="0">
                <a:solidFill>
                  <a:schemeClr val="accent2">
                    <a:lumMod val="60000"/>
                    <a:lumOff val="40000"/>
                  </a:schemeClr>
                </a:solidFill>
              </a:rPr>
              <a:t>Motivation</a:t>
            </a:r>
          </a:p>
        </p:txBody>
      </p:sp>
      <p:sp>
        <p:nvSpPr>
          <p:cNvPr id="3" name="Subtitle 2">
            <a:extLst>
              <a:ext uri="{FF2B5EF4-FFF2-40B4-BE49-F238E27FC236}">
                <a16:creationId xmlns:a16="http://schemas.microsoft.com/office/drawing/2014/main" id="{4E287DA1-CF7F-EE1B-39B3-6259C4958BB5}"/>
              </a:ext>
            </a:extLst>
          </p:cNvPr>
          <p:cNvSpPr>
            <a:spLocks noGrp="1"/>
          </p:cNvSpPr>
          <p:nvPr>
            <p:ph type="subTitle" idx="1"/>
          </p:nvPr>
        </p:nvSpPr>
        <p:spPr>
          <a:xfrm>
            <a:off x="1595269" y="1748589"/>
            <a:ext cx="9001462" cy="4427622"/>
          </a:xfrm>
        </p:spPr>
        <p:txBody>
          <a:bodyPr>
            <a:normAutofit/>
          </a:bodyPr>
          <a:lstStyle/>
          <a:p>
            <a:r>
              <a:rPr lang="en-US" b="0" i="0" u="none" strike="noStrike" baseline="0" dirty="0">
                <a:solidFill>
                  <a:schemeClr val="tx2"/>
                </a:solidFill>
                <a:latin typeface="Times New Roman" panose="02020603050405020304" pitchFamily="18" charset="0"/>
              </a:rPr>
              <a:t>Every day new technology is arriving and billions of people were connected to the Internet. Purchasing goods, groceries, clothes everything is online. He or She can able to place the order from their smartphone within a minute. But, Farmers are still lack of benefitting from the internet. As we all knew that Farmers are the backbone of our country and without them, we can't complete a day. Well, this idea is completely dedicated to farmers. </a:t>
            </a:r>
            <a:endParaRPr lang="en-IN" dirty="0">
              <a:solidFill>
                <a:schemeClr val="tx2"/>
              </a:solidFill>
            </a:endParaRPr>
          </a:p>
        </p:txBody>
      </p:sp>
    </p:spTree>
    <p:extLst>
      <p:ext uri="{BB962C8B-B14F-4D97-AF65-F5344CB8AC3E}">
        <p14:creationId xmlns:p14="http://schemas.microsoft.com/office/powerpoint/2010/main" val="82014956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D415C8-11A5-766F-9CA4-9EC4B661E5BC}"/>
              </a:ext>
            </a:extLst>
          </p:cNvPr>
          <p:cNvPicPr>
            <a:picLocks noChangeAspect="1"/>
          </p:cNvPicPr>
          <p:nvPr/>
        </p:nvPicPr>
        <p:blipFill>
          <a:blip r:embed="rId2"/>
          <a:stretch>
            <a:fillRect/>
          </a:stretch>
        </p:blipFill>
        <p:spPr>
          <a:xfrm>
            <a:off x="0" y="831850"/>
            <a:ext cx="12192000" cy="5194300"/>
          </a:xfrm>
          <a:prstGeom prst="rect">
            <a:avLst/>
          </a:prstGeom>
        </p:spPr>
      </p:pic>
    </p:spTree>
    <p:extLst>
      <p:ext uri="{BB962C8B-B14F-4D97-AF65-F5344CB8AC3E}">
        <p14:creationId xmlns:p14="http://schemas.microsoft.com/office/powerpoint/2010/main" val="48576111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2468CC-6AF9-4690-B1CC-1D5CBB70DEF5}"/>
              </a:ext>
            </a:extLst>
          </p:cNvPr>
          <p:cNvPicPr>
            <a:picLocks noChangeAspect="1"/>
          </p:cNvPicPr>
          <p:nvPr/>
        </p:nvPicPr>
        <p:blipFill>
          <a:blip r:embed="rId2"/>
          <a:stretch>
            <a:fillRect/>
          </a:stretch>
        </p:blipFill>
        <p:spPr>
          <a:xfrm>
            <a:off x="0" y="1355334"/>
            <a:ext cx="12192000" cy="4147331"/>
          </a:xfrm>
          <a:prstGeom prst="rect">
            <a:avLst/>
          </a:prstGeom>
        </p:spPr>
      </p:pic>
    </p:spTree>
    <p:extLst>
      <p:ext uri="{BB962C8B-B14F-4D97-AF65-F5344CB8AC3E}">
        <p14:creationId xmlns:p14="http://schemas.microsoft.com/office/powerpoint/2010/main" val="325376122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8032C6-C2DA-5B8E-EE21-690DC538CBB9}"/>
              </a:ext>
            </a:extLst>
          </p:cNvPr>
          <p:cNvPicPr>
            <a:picLocks noChangeAspect="1"/>
          </p:cNvPicPr>
          <p:nvPr/>
        </p:nvPicPr>
        <p:blipFill>
          <a:blip r:embed="rId2"/>
          <a:stretch>
            <a:fillRect/>
          </a:stretch>
        </p:blipFill>
        <p:spPr>
          <a:xfrm>
            <a:off x="0" y="993170"/>
            <a:ext cx="12192000" cy="4871659"/>
          </a:xfrm>
          <a:prstGeom prst="rect">
            <a:avLst/>
          </a:prstGeom>
        </p:spPr>
      </p:pic>
    </p:spTree>
    <p:extLst>
      <p:ext uri="{BB962C8B-B14F-4D97-AF65-F5344CB8AC3E}">
        <p14:creationId xmlns:p14="http://schemas.microsoft.com/office/powerpoint/2010/main" val="402065323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32AF40-C575-6FFE-22E4-9DEDAF19DE5C}"/>
              </a:ext>
            </a:extLst>
          </p:cNvPr>
          <p:cNvPicPr>
            <a:picLocks noChangeAspect="1"/>
          </p:cNvPicPr>
          <p:nvPr/>
        </p:nvPicPr>
        <p:blipFill>
          <a:blip r:embed="rId2"/>
          <a:stretch>
            <a:fillRect/>
          </a:stretch>
        </p:blipFill>
        <p:spPr>
          <a:xfrm>
            <a:off x="0" y="812800"/>
            <a:ext cx="12192000" cy="5232400"/>
          </a:xfrm>
          <a:prstGeom prst="rect">
            <a:avLst/>
          </a:prstGeom>
        </p:spPr>
      </p:pic>
      <p:sp>
        <p:nvSpPr>
          <p:cNvPr id="5" name="TextBox 4">
            <a:extLst>
              <a:ext uri="{FF2B5EF4-FFF2-40B4-BE49-F238E27FC236}">
                <a16:creationId xmlns:a16="http://schemas.microsoft.com/office/drawing/2014/main" id="{5A265C67-4689-DB2C-002F-F30A17BF58B4}"/>
              </a:ext>
            </a:extLst>
          </p:cNvPr>
          <p:cNvSpPr txBox="1"/>
          <p:nvPr/>
        </p:nvSpPr>
        <p:spPr>
          <a:xfrm>
            <a:off x="5105400" y="135374"/>
            <a:ext cx="6096000" cy="523220"/>
          </a:xfrm>
          <a:prstGeom prst="rect">
            <a:avLst/>
          </a:prstGeom>
          <a:noFill/>
        </p:spPr>
        <p:txBody>
          <a:bodyPr wrap="square">
            <a:spAutoFit/>
          </a:bodyPr>
          <a:lstStyle/>
          <a:p>
            <a:r>
              <a:rPr lang="en-IN" sz="2800" b="1" kern="100" dirty="0">
                <a:solidFill>
                  <a:schemeClr val="accent1">
                    <a:lumMod val="40000"/>
                    <a:lumOff val="60000"/>
                  </a:schemeClr>
                </a:solidFill>
                <a:latin typeface="Times New Roman" panose="02020603050405020304" pitchFamily="18" charset="0"/>
                <a:ea typeface="Calibri" panose="020F0502020204030204" pitchFamily="34" charset="0"/>
                <a:cs typeface="Times New Roman" panose="02020603050405020304" pitchFamily="18" charset="0"/>
              </a:rPr>
              <a:t>Retailer Side</a:t>
            </a:r>
            <a:endParaRPr lang="en-IN" sz="2800" dirty="0"/>
          </a:p>
        </p:txBody>
      </p:sp>
    </p:spTree>
    <p:extLst>
      <p:ext uri="{BB962C8B-B14F-4D97-AF65-F5344CB8AC3E}">
        <p14:creationId xmlns:p14="http://schemas.microsoft.com/office/powerpoint/2010/main" val="14439438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2B1CE2-E3CB-0E00-DCB6-8D888CDB322D}"/>
              </a:ext>
            </a:extLst>
          </p:cNvPr>
          <p:cNvPicPr>
            <a:picLocks noChangeAspect="1"/>
          </p:cNvPicPr>
          <p:nvPr/>
        </p:nvPicPr>
        <p:blipFill>
          <a:blip r:embed="rId2"/>
          <a:stretch>
            <a:fillRect/>
          </a:stretch>
        </p:blipFill>
        <p:spPr>
          <a:xfrm>
            <a:off x="0" y="828675"/>
            <a:ext cx="12192000" cy="5200650"/>
          </a:xfrm>
          <a:prstGeom prst="rect">
            <a:avLst/>
          </a:prstGeom>
        </p:spPr>
      </p:pic>
    </p:spTree>
    <p:extLst>
      <p:ext uri="{BB962C8B-B14F-4D97-AF65-F5344CB8AC3E}">
        <p14:creationId xmlns:p14="http://schemas.microsoft.com/office/powerpoint/2010/main" val="256993987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4FD610-A02B-7331-DC6A-41F3AA945ED3}"/>
              </a:ext>
            </a:extLst>
          </p:cNvPr>
          <p:cNvPicPr>
            <a:picLocks noChangeAspect="1"/>
          </p:cNvPicPr>
          <p:nvPr/>
        </p:nvPicPr>
        <p:blipFill>
          <a:blip r:embed="rId2"/>
          <a:stretch>
            <a:fillRect/>
          </a:stretch>
        </p:blipFill>
        <p:spPr>
          <a:xfrm>
            <a:off x="0" y="847694"/>
            <a:ext cx="12192000" cy="5162611"/>
          </a:xfrm>
          <a:prstGeom prst="rect">
            <a:avLst/>
          </a:prstGeom>
        </p:spPr>
      </p:pic>
    </p:spTree>
    <p:extLst>
      <p:ext uri="{BB962C8B-B14F-4D97-AF65-F5344CB8AC3E}">
        <p14:creationId xmlns:p14="http://schemas.microsoft.com/office/powerpoint/2010/main" val="418984653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BFDBBC-2C5C-4BC8-191A-6C098C36CC38}"/>
              </a:ext>
            </a:extLst>
          </p:cNvPr>
          <p:cNvPicPr>
            <a:picLocks noChangeAspect="1"/>
          </p:cNvPicPr>
          <p:nvPr/>
        </p:nvPicPr>
        <p:blipFill>
          <a:blip r:embed="rId2"/>
          <a:stretch>
            <a:fillRect/>
          </a:stretch>
        </p:blipFill>
        <p:spPr>
          <a:xfrm>
            <a:off x="0" y="812800"/>
            <a:ext cx="12192000" cy="5232400"/>
          </a:xfrm>
          <a:prstGeom prst="rect">
            <a:avLst/>
          </a:prstGeom>
        </p:spPr>
      </p:pic>
    </p:spTree>
    <p:extLst>
      <p:ext uri="{BB962C8B-B14F-4D97-AF65-F5344CB8AC3E}">
        <p14:creationId xmlns:p14="http://schemas.microsoft.com/office/powerpoint/2010/main" val="23009612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839A79-B070-8B06-F5CA-E63EFA512699}"/>
              </a:ext>
            </a:extLst>
          </p:cNvPr>
          <p:cNvPicPr>
            <a:picLocks noChangeAspect="1"/>
          </p:cNvPicPr>
          <p:nvPr/>
        </p:nvPicPr>
        <p:blipFill>
          <a:blip r:embed="rId2"/>
          <a:stretch>
            <a:fillRect/>
          </a:stretch>
        </p:blipFill>
        <p:spPr>
          <a:xfrm>
            <a:off x="0" y="1038225"/>
            <a:ext cx="12192000" cy="4781550"/>
          </a:xfrm>
          <a:prstGeom prst="rect">
            <a:avLst/>
          </a:prstGeom>
        </p:spPr>
      </p:pic>
      <p:sp>
        <p:nvSpPr>
          <p:cNvPr id="7" name="TextBox 6">
            <a:extLst>
              <a:ext uri="{FF2B5EF4-FFF2-40B4-BE49-F238E27FC236}">
                <a16:creationId xmlns:a16="http://schemas.microsoft.com/office/drawing/2014/main" id="{3E3387E9-09C5-2B24-68C9-F01074A64627}"/>
              </a:ext>
            </a:extLst>
          </p:cNvPr>
          <p:cNvSpPr txBox="1"/>
          <p:nvPr/>
        </p:nvSpPr>
        <p:spPr>
          <a:xfrm>
            <a:off x="5044440" y="271790"/>
            <a:ext cx="6096000"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800" b="1" kern="100" dirty="0">
                <a:solidFill>
                  <a:srgbClr val="9EC544">
                    <a:lumMod val="40000"/>
                    <a:lumOff val="60000"/>
                  </a:srgbClr>
                </a:solidFill>
                <a:latin typeface="Times New Roman" panose="02020603050405020304" pitchFamily="18" charset="0"/>
                <a:ea typeface="Calibri" panose="020F0502020204030204" pitchFamily="34" charset="0"/>
                <a:cs typeface="Times New Roman" panose="02020603050405020304" pitchFamily="18" charset="0"/>
              </a:rPr>
              <a:t>Customer</a:t>
            </a:r>
            <a:r>
              <a:rPr kumimoji="0" lang="en-IN" sz="2800" b="1" i="0" u="none" strike="noStrike" kern="100" cap="none" spc="0" normalizeH="0" baseline="0" noProof="0" dirty="0">
                <a:ln>
                  <a:noFill/>
                </a:ln>
                <a:solidFill>
                  <a:srgbClr val="9EC544">
                    <a:lumMod val="40000"/>
                    <a:lumOff val="60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 Side</a:t>
            </a:r>
            <a:endParaRPr kumimoji="0" lang="en-IN"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38568921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2B97C0-F6BC-5B76-B127-6A24B642D41D}"/>
              </a:ext>
            </a:extLst>
          </p:cNvPr>
          <p:cNvPicPr>
            <a:picLocks noChangeAspect="1"/>
          </p:cNvPicPr>
          <p:nvPr/>
        </p:nvPicPr>
        <p:blipFill>
          <a:blip r:embed="rId2"/>
          <a:stretch>
            <a:fillRect/>
          </a:stretch>
        </p:blipFill>
        <p:spPr>
          <a:xfrm>
            <a:off x="0" y="854990"/>
            <a:ext cx="12192000" cy="5148019"/>
          </a:xfrm>
          <a:prstGeom prst="rect">
            <a:avLst/>
          </a:prstGeom>
        </p:spPr>
      </p:pic>
    </p:spTree>
    <p:extLst>
      <p:ext uri="{BB962C8B-B14F-4D97-AF65-F5344CB8AC3E}">
        <p14:creationId xmlns:p14="http://schemas.microsoft.com/office/powerpoint/2010/main" val="226308308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92AEFC-BE04-0377-0DF1-3A86F32BB21F}"/>
              </a:ext>
            </a:extLst>
          </p:cNvPr>
          <p:cNvPicPr>
            <a:picLocks noChangeAspect="1"/>
          </p:cNvPicPr>
          <p:nvPr/>
        </p:nvPicPr>
        <p:blipFill>
          <a:blip r:embed="rId2"/>
          <a:stretch>
            <a:fillRect/>
          </a:stretch>
        </p:blipFill>
        <p:spPr>
          <a:xfrm>
            <a:off x="0" y="910389"/>
            <a:ext cx="12192000" cy="5037221"/>
          </a:xfrm>
          <a:prstGeom prst="rect">
            <a:avLst/>
          </a:prstGeom>
        </p:spPr>
      </p:pic>
    </p:spTree>
    <p:extLst>
      <p:ext uri="{BB962C8B-B14F-4D97-AF65-F5344CB8AC3E}">
        <p14:creationId xmlns:p14="http://schemas.microsoft.com/office/powerpoint/2010/main" val="186175144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DD31-31CD-4536-51A4-A9642106D674}"/>
              </a:ext>
            </a:extLst>
          </p:cNvPr>
          <p:cNvSpPr>
            <a:spLocks noGrp="1"/>
          </p:cNvSpPr>
          <p:nvPr>
            <p:ph type="ctrTitle"/>
          </p:nvPr>
        </p:nvSpPr>
        <p:spPr>
          <a:xfrm>
            <a:off x="1595269" y="1122363"/>
            <a:ext cx="9001462" cy="477837"/>
          </a:xfrm>
        </p:spPr>
        <p:txBody>
          <a:bodyPr>
            <a:normAutofit fontScale="90000"/>
          </a:bodyPr>
          <a:lstStyle/>
          <a:p>
            <a:r>
              <a:rPr lang="en-IN" dirty="0">
                <a:solidFill>
                  <a:schemeClr val="accent2">
                    <a:lumMod val="60000"/>
                    <a:lumOff val="40000"/>
                  </a:schemeClr>
                </a:solidFill>
              </a:rPr>
              <a:t>Objectives</a:t>
            </a:r>
          </a:p>
        </p:txBody>
      </p:sp>
      <p:sp>
        <p:nvSpPr>
          <p:cNvPr id="3" name="Subtitle 2">
            <a:extLst>
              <a:ext uri="{FF2B5EF4-FFF2-40B4-BE49-F238E27FC236}">
                <a16:creationId xmlns:a16="http://schemas.microsoft.com/office/drawing/2014/main" id="{0901C593-A8D8-93A8-09F0-CBF822D7C8CA}"/>
              </a:ext>
            </a:extLst>
          </p:cNvPr>
          <p:cNvSpPr>
            <a:spLocks noGrp="1"/>
          </p:cNvSpPr>
          <p:nvPr>
            <p:ph type="subTitle" idx="1"/>
          </p:nvPr>
        </p:nvSpPr>
        <p:spPr>
          <a:xfrm>
            <a:off x="1595269" y="1600200"/>
            <a:ext cx="9001462" cy="4752474"/>
          </a:xfrm>
        </p:spPr>
        <p:txBody>
          <a:bodyPr>
            <a:normAutofit/>
          </a:bodyPr>
          <a:lstStyle/>
          <a:p>
            <a:r>
              <a:rPr lang="en-US" sz="2800" b="0" i="0" u="none" strike="noStrike" baseline="0" dirty="0">
                <a:solidFill>
                  <a:schemeClr val="tx2">
                    <a:lumMod val="90000"/>
                  </a:schemeClr>
                </a:solidFill>
                <a:latin typeface="Times New Roman" panose="02020603050405020304" pitchFamily="18" charset="0"/>
              </a:rPr>
              <a:t>The site will guide the farmers in all the aspects to get the products directly from the retailer, get knowledge about how to enhance their soil fertility by providing facility of soil testing and consultation by experts, get access to effective farming techniques through e-learning and centralized approach to view different government’s agriculture schemes including the compensation schemes for farming. </a:t>
            </a:r>
            <a:endParaRPr lang="en-IN" sz="2800" dirty="0">
              <a:solidFill>
                <a:schemeClr val="tx2">
                  <a:lumMod val="90000"/>
                </a:schemeClr>
              </a:solidFill>
            </a:endParaRPr>
          </a:p>
        </p:txBody>
      </p:sp>
    </p:spTree>
    <p:extLst>
      <p:ext uri="{BB962C8B-B14F-4D97-AF65-F5344CB8AC3E}">
        <p14:creationId xmlns:p14="http://schemas.microsoft.com/office/powerpoint/2010/main" val="25351661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A8C6F6-9148-19A3-E9D4-58D306484640}"/>
              </a:ext>
            </a:extLst>
          </p:cNvPr>
          <p:cNvPicPr>
            <a:picLocks noChangeAspect="1"/>
          </p:cNvPicPr>
          <p:nvPr/>
        </p:nvPicPr>
        <p:blipFill>
          <a:blip r:embed="rId2"/>
          <a:stretch>
            <a:fillRect/>
          </a:stretch>
        </p:blipFill>
        <p:spPr>
          <a:xfrm>
            <a:off x="0" y="862263"/>
            <a:ext cx="12192000" cy="5133473"/>
          </a:xfrm>
          <a:prstGeom prst="rect">
            <a:avLst/>
          </a:prstGeom>
        </p:spPr>
      </p:pic>
    </p:spTree>
    <p:extLst>
      <p:ext uri="{BB962C8B-B14F-4D97-AF65-F5344CB8AC3E}">
        <p14:creationId xmlns:p14="http://schemas.microsoft.com/office/powerpoint/2010/main" val="262481520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FBCA68-7E36-DC6D-A02F-EDE11031CA09}"/>
              </a:ext>
            </a:extLst>
          </p:cNvPr>
          <p:cNvPicPr>
            <a:picLocks noChangeAspect="1"/>
          </p:cNvPicPr>
          <p:nvPr/>
        </p:nvPicPr>
        <p:blipFill>
          <a:blip r:embed="rId2"/>
          <a:stretch>
            <a:fillRect/>
          </a:stretch>
        </p:blipFill>
        <p:spPr>
          <a:xfrm>
            <a:off x="0" y="1088341"/>
            <a:ext cx="12192000" cy="4681317"/>
          </a:xfrm>
          <a:prstGeom prst="rect">
            <a:avLst/>
          </a:prstGeom>
        </p:spPr>
      </p:pic>
    </p:spTree>
    <p:extLst>
      <p:ext uri="{BB962C8B-B14F-4D97-AF65-F5344CB8AC3E}">
        <p14:creationId xmlns:p14="http://schemas.microsoft.com/office/powerpoint/2010/main" val="379318169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805B67-9B9F-734C-7C87-CFF1C76DBC9D}"/>
              </a:ext>
            </a:extLst>
          </p:cNvPr>
          <p:cNvSpPr txBox="1"/>
          <p:nvPr/>
        </p:nvSpPr>
        <p:spPr>
          <a:xfrm>
            <a:off x="4780548" y="142056"/>
            <a:ext cx="6096000" cy="646331"/>
          </a:xfrm>
          <a:prstGeom prst="rect">
            <a:avLst/>
          </a:prstGeom>
          <a:noFill/>
        </p:spPr>
        <p:txBody>
          <a:bodyPr wrap="square">
            <a:spAutoFit/>
          </a:bodyPr>
          <a:lstStyle/>
          <a:p>
            <a:r>
              <a:rPr kumimoji="0" lang="en-IN" sz="3600" b="1" i="0" u="none" strike="noStrike" kern="1200" cap="none" spc="0" normalizeH="0" baseline="0" noProof="0" dirty="0">
                <a:ln>
                  <a:noFill/>
                </a:ln>
                <a:solidFill>
                  <a:schemeClr val="accent1">
                    <a:lumMod val="40000"/>
                    <a:lumOff val="60000"/>
                  </a:schemeClr>
                </a:solidFill>
                <a:effectLst/>
                <a:uLnTx/>
                <a:uFillTx/>
                <a:latin typeface="Gill Sans MT" panose="020B0502020104020203"/>
                <a:ea typeface="+mn-ea"/>
                <a:cs typeface="+mn-cs"/>
              </a:rPr>
              <a:t>Conclusion</a:t>
            </a:r>
            <a:endParaRPr lang="en-IN" b="1" dirty="0">
              <a:solidFill>
                <a:schemeClr val="accent1">
                  <a:lumMod val="40000"/>
                  <a:lumOff val="60000"/>
                </a:schemeClr>
              </a:solidFill>
            </a:endParaRPr>
          </a:p>
        </p:txBody>
      </p:sp>
      <p:sp>
        <p:nvSpPr>
          <p:cNvPr id="9" name="TextBox 8">
            <a:extLst>
              <a:ext uri="{FF2B5EF4-FFF2-40B4-BE49-F238E27FC236}">
                <a16:creationId xmlns:a16="http://schemas.microsoft.com/office/drawing/2014/main" id="{24C6601D-39D8-40E1-B10F-D2713EA77CB4}"/>
              </a:ext>
            </a:extLst>
          </p:cNvPr>
          <p:cNvSpPr txBox="1"/>
          <p:nvPr/>
        </p:nvSpPr>
        <p:spPr>
          <a:xfrm>
            <a:off x="449179" y="1274581"/>
            <a:ext cx="11582400" cy="3046988"/>
          </a:xfrm>
          <a:prstGeom prst="rect">
            <a:avLst/>
          </a:prstGeom>
          <a:noFill/>
        </p:spPr>
        <p:txBody>
          <a:bodyPr wrap="square">
            <a:spAutoFit/>
          </a:bodyPr>
          <a:lstStyle/>
          <a:p>
            <a:r>
              <a:rPr kumimoji="0" lang="en-US" sz="2400" b="0" i="0" u="none" strike="noStrike" kern="1200" cap="none" spc="0" normalizeH="0" baseline="0" noProof="0" dirty="0">
                <a:ln>
                  <a:noFill/>
                </a:ln>
                <a:solidFill>
                  <a:schemeClr val="tx2">
                    <a:lumMod val="90000"/>
                  </a:schemeClr>
                </a:solidFill>
                <a:effectLst/>
                <a:uLnTx/>
                <a:uFillTx/>
                <a:latin typeface="Gill Sans MT" panose="020B0502020104020203"/>
                <a:ea typeface="+mn-ea"/>
                <a:cs typeface="+mn-cs"/>
              </a:rPr>
              <a:t>Internet is changing the world. Though it is not possible to entirely switch the </a:t>
            </a:r>
            <a:r>
              <a:rPr kumimoji="0" lang="en-IN" sz="2400" b="0" i="0" u="none" strike="noStrike" kern="1200" cap="none" spc="0" normalizeH="0" baseline="0" noProof="0" dirty="0">
                <a:ln>
                  <a:noFill/>
                </a:ln>
                <a:solidFill>
                  <a:schemeClr val="tx2">
                    <a:lumMod val="90000"/>
                  </a:schemeClr>
                </a:solidFill>
                <a:effectLst/>
                <a:uLnTx/>
                <a:uFillTx/>
                <a:latin typeface="Gill Sans MT" panose="020B0502020104020203"/>
                <a:ea typeface="+mn-ea"/>
                <a:cs typeface="+mn-cs"/>
              </a:rPr>
              <a:t>Agricultural sector</a:t>
            </a:r>
            <a:r>
              <a:rPr kumimoji="0" lang="en-US" sz="2400" b="0" i="0" u="none" strike="noStrike" kern="1200" cap="none" spc="0" normalizeH="0" baseline="0" noProof="0" dirty="0">
                <a:ln>
                  <a:noFill/>
                </a:ln>
                <a:solidFill>
                  <a:schemeClr val="tx2">
                    <a:lumMod val="90000"/>
                  </a:schemeClr>
                </a:solidFill>
                <a:effectLst/>
                <a:uLnTx/>
                <a:uFillTx/>
                <a:latin typeface="Gill Sans MT" panose="020B0502020104020203"/>
                <a:ea typeface="+mn-ea"/>
                <a:cs typeface="+mn-cs"/>
              </a:rPr>
              <a:t> to online mode. But definitely it can help in bridging the gap between </a:t>
            </a:r>
            <a:r>
              <a:rPr kumimoji="0" lang="en-IN" sz="2400" b="0" i="0" u="none" strike="noStrike" kern="1200" cap="none" spc="0" normalizeH="0" baseline="0" noProof="0" dirty="0">
                <a:ln>
                  <a:noFill/>
                </a:ln>
                <a:solidFill>
                  <a:schemeClr val="tx2">
                    <a:lumMod val="90000"/>
                  </a:schemeClr>
                </a:solidFill>
                <a:effectLst/>
                <a:uLnTx/>
                <a:uFillTx/>
                <a:latin typeface="Gill Sans MT" panose="020B0502020104020203"/>
                <a:ea typeface="+mn-ea"/>
                <a:cs typeface="+mn-cs"/>
              </a:rPr>
              <a:t>Farmers and Seller</a:t>
            </a:r>
            <a:r>
              <a:rPr kumimoji="0" lang="en-US" sz="2400" b="0" i="0" u="none" strike="noStrike" kern="1200" cap="none" spc="0" normalizeH="0" baseline="0" noProof="0" dirty="0">
                <a:ln>
                  <a:noFill/>
                </a:ln>
                <a:solidFill>
                  <a:schemeClr val="tx2">
                    <a:lumMod val="90000"/>
                  </a:schemeClr>
                </a:solidFill>
                <a:effectLst/>
                <a:uLnTx/>
                <a:uFillTx/>
                <a:latin typeface="Gill Sans MT" panose="020B0502020104020203"/>
                <a:ea typeface="+mn-ea"/>
                <a:cs typeface="+mn-cs"/>
              </a:rPr>
              <a:t>. Our project </a:t>
            </a:r>
            <a:r>
              <a:rPr lang="en-US" sz="2400" dirty="0" err="1">
                <a:solidFill>
                  <a:schemeClr val="tx2">
                    <a:lumMod val="90000"/>
                  </a:schemeClr>
                </a:solidFill>
                <a:latin typeface="Gill Sans MT" panose="020B0502020104020203"/>
              </a:rPr>
              <a:t>AgroKart</a:t>
            </a:r>
            <a:r>
              <a:rPr kumimoji="0" lang="en-US" sz="2400" b="0" i="0" u="none" strike="noStrike" kern="1200" cap="none" spc="0" normalizeH="0" baseline="0" noProof="0" dirty="0">
                <a:ln>
                  <a:noFill/>
                </a:ln>
                <a:solidFill>
                  <a:schemeClr val="tx2">
                    <a:lumMod val="90000"/>
                  </a:schemeClr>
                </a:solidFill>
                <a:effectLst/>
                <a:uLnTx/>
                <a:uFillTx/>
                <a:latin typeface="Gill Sans MT" panose="020B0502020104020203"/>
                <a:ea typeface="+mn-ea"/>
                <a:cs typeface="+mn-cs"/>
              </a:rPr>
              <a:t> (online shopping system) serves the purpose of bridging the gap by providing platform for buying and selling </a:t>
            </a:r>
            <a:r>
              <a:rPr kumimoji="0" lang="en-IN" sz="2400" b="0" i="0" u="none" strike="noStrike" kern="1200" cap="none" spc="0" normalizeH="0" baseline="0" noProof="0" dirty="0">
                <a:ln>
                  <a:noFill/>
                </a:ln>
                <a:solidFill>
                  <a:schemeClr val="tx2">
                    <a:lumMod val="90000"/>
                  </a:schemeClr>
                </a:solidFill>
                <a:effectLst/>
                <a:uLnTx/>
                <a:uFillTx/>
                <a:latin typeface="Gill Sans MT" panose="020B0502020104020203"/>
                <a:ea typeface="+mn-ea"/>
                <a:cs typeface="+mn-cs"/>
              </a:rPr>
              <a:t>agricultural products in online mode</a:t>
            </a:r>
            <a:r>
              <a:rPr kumimoji="0" lang="en-US" sz="2400" b="0" i="0" u="none" strike="noStrike" kern="1200" cap="none" spc="0" normalizeH="0" baseline="0" noProof="0" dirty="0">
                <a:ln>
                  <a:noFill/>
                </a:ln>
                <a:solidFill>
                  <a:schemeClr val="tx2">
                    <a:lumMod val="90000"/>
                  </a:schemeClr>
                </a:solidFill>
                <a:effectLst/>
                <a:uLnTx/>
                <a:uFillTx/>
                <a:latin typeface="Gill Sans MT" panose="020B0502020104020203"/>
                <a:ea typeface="+mn-ea"/>
                <a:cs typeface="+mn-cs"/>
              </a:rPr>
              <a:t>. It makes easy for the farmers to search and buy their required products and compare product price and get their </a:t>
            </a:r>
            <a:r>
              <a:rPr kumimoji="0" lang="en-IN" sz="2400" b="0" i="0" u="none" strike="noStrike" kern="1200" cap="none" spc="0" normalizeH="0" baseline="0" noProof="0" dirty="0">
                <a:ln>
                  <a:noFill/>
                </a:ln>
                <a:solidFill>
                  <a:schemeClr val="tx2">
                    <a:lumMod val="90000"/>
                  </a:schemeClr>
                </a:solidFill>
                <a:effectLst/>
                <a:uLnTx/>
                <a:uFillTx/>
                <a:latin typeface="Gill Sans MT" panose="020B0502020104020203"/>
                <a:ea typeface="+mn-ea"/>
                <a:cs typeface="+mn-cs"/>
              </a:rPr>
              <a:t>required product at required time</a:t>
            </a:r>
            <a:r>
              <a:rPr kumimoji="0" lang="en-US" sz="2400" b="0" i="0" u="none" strike="noStrike" kern="1200" cap="none" spc="0" normalizeH="0" baseline="0" noProof="0" dirty="0">
                <a:ln>
                  <a:noFill/>
                </a:ln>
                <a:solidFill>
                  <a:schemeClr val="tx2">
                    <a:lumMod val="90000"/>
                  </a:schemeClr>
                </a:solidFill>
                <a:effectLst/>
                <a:uLnTx/>
                <a:uFillTx/>
                <a:latin typeface="Gill Sans MT" panose="020B0502020104020203"/>
                <a:ea typeface="+mn-ea"/>
                <a:cs typeface="+mn-cs"/>
              </a:rPr>
              <a:t>. Addition to this farmers can get attractive discount on their required product and he  can also choose  both payment mode option  i.e. online payment mode and cash on delivery </a:t>
            </a:r>
            <a:endParaRPr lang="en-IN" dirty="0">
              <a:solidFill>
                <a:schemeClr val="tx2">
                  <a:lumMod val="90000"/>
                </a:schemeClr>
              </a:solidFill>
            </a:endParaRPr>
          </a:p>
        </p:txBody>
      </p:sp>
    </p:spTree>
    <p:extLst>
      <p:ext uri="{BB962C8B-B14F-4D97-AF65-F5344CB8AC3E}">
        <p14:creationId xmlns:p14="http://schemas.microsoft.com/office/powerpoint/2010/main" val="189857039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0914-3E8C-95EB-0E3F-FF9C0A83F2DD}"/>
              </a:ext>
            </a:extLst>
          </p:cNvPr>
          <p:cNvSpPr>
            <a:spLocks noGrp="1"/>
          </p:cNvSpPr>
          <p:nvPr>
            <p:ph type="ctrTitle"/>
          </p:nvPr>
        </p:nvSpPr>
        <p:spPr>
          <a:xfrm>
            <a:off x="1595269" y="-40105"/>
            <a:ext cx="9001462" cy="922420"/>
          </a:xfrm>
        </p:spPr>
        <p:txBody>
          <a:bodyPr>
            <a:normAutofit fontScale="90000"/>
          </a:bodyPr>
          <a:lstStyle/>
          <a:p>
            <a:br>
              <a:rPr lang="en-IN" dirty="0"/>
            </a:br>
            <a:r>
              <a:rPr lang="en-IN" sz="2700" dirty="0">
                <a:solidFill>
                  <a:schemeClr val="accent2">
                    <a:lumMod val="40000"/>
                    <a:lumOff val="60000"/>
                  </a:schemeClr>
                </a:solidFill>
              </a:rPr>
              <a:t>Technology platform used for project</a:t>
            </a:r>
          </a:p>
        </p:txBody>
      </p:sp>
      <p:sp>
        <p:nvSpPr>
          <p:cNvPr id="3" name="Subtitle 2">
            <a:extLst>
              <a:ext uri="{FF2B5EF4-FFF2-40B4-BE49-F238E27FC236}">
                <a16:creationId xmlns:a16="http://schemas.microsoft.com/office/drawing/2014/main" id="{BFB128AF-9632-E8C9-281E-07A7CACFCE10}"/>
              </a:ext>
            </a:extLst>
          </p:cNvPr>
          <p:cNvSpPr>
            <a:spLocks noGrp="1"/>
          </p:cNvSpPr>
          <p:nvPr>
            <p:ph type="subTitle" idx="1"/>
          </p:nvPr>
        </p:nvSpPr>
        <p:spPr>
          <a:xfrm>
            <a:off x="128337" y="1155030"/>
            <a:ext cx="12063663" cy="5309937"/>
          </a:xfrm>
        </p:spPr>
        <p:txBody>
          <a:bodyPr/>
          <a:lstStyle/>
          <a:p>
            <a:pPr algn="l"/>
            <a:r>
              <a:rPr lang="en-IN" sz="1800" b="1" dirty="0"/>
              <a:t>                      Spring Boot, Hibernate, MySQL , ReactJS, HTML, CSS, Bootstrap, JavaScript.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schemeClr val="accent1">
                    <a:lumMod val="40000"/>
                    <a:lumOff val="60000"/>
                  </a:schemeClr>
                </a:solidFill>
                <a:effectLst/>
                <a:uLnTx/>
                <a:uFillTx/>
                <a:latin typeface="Gill Sans MT" panose="020B0502020104020203"/>
                <a:ea typeface="+mn-ea"/>
                <a:cs typeface="+mn-cs"/>
              </a:rPr>
              <a:t>Why we have used React in our project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1" i="0" u="none" strike="noStrike" kern="1200" cap="none" spc="0" normalizeH="0" baseline="0" noProof="0" dirty="0">
              <a:ln>
                <a:noFill/>
              </a:ln>
              <a:solidFill>
                <a:schemeClr val="accent1">
                  <a:lumMod val="40000"/>
                  <a:lumOff val="60000"/>
                </a:schemeClr>
              </a:solidFill>
              <a:effectLst/>
              <a:highlight>
                <a:srgbClr val="FFFF00"/>
              </a:highlight>
              <a:uLnTx/>
              <a:uFillTx/>
              <a:latin typeface="Gill Sans MT" panose="020B0502020104020203"/>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600" b="0" i="0" u="none" strike="noStrike" kern="1200" cap="none" spc="0" normalizeH="0" baseline="0" noProof="0" dirty="0">
                <a:ln>
                  <a:noFill/>
                </a:ln>
                <a:solidFill>
                  <a:schemeClr val="tx2">
                    <a:lumMod val="90000"/>
                  </a:schemeClr>
                </a:solidFill>
                <a:effectLst/>
                <a:uLnTx/>
                <a:uFillTx/>
                <a:latin typeface="Raleway" pitchFamily="2" charset="0"/>
                <a:ea typeface="+mn-ea"/>
                <a:cs typeface="+mn-cs"/>
              </a:rPr>
              <a:t>Hassle-free reusability of components.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err="1">
                <a:ln>
                  <a:noFill/>
                </a:ln>
                <a:solidFill>
                  <a:schemeClr val="tx2">
                    <a:lumMod val="90000"/>
                  </a:schemeClr>
                </a:solidFill>
                <a:effectLst/>
                <a:uLnTx/>
                <a:uFillTx/>
                <a:latin typeface="Raleway" pitchFamily="2" charset="0"/>
                <a:ea typeface="+mn-ea"/>
                <a:cs typeface="+mn-cs"/>
              </a:rPr>
              <a:t>ReactJs</a:t>
            </a:r>
            <a:r>
              <a:rPr kumimoji="0" lang="en-US" sz="1600" b="0" i="0" u="none" strike="noStrike" kern="1200" cap="none" spc="0" normalizeH="0" baseline="0" noProof="0" dirty="0">
                <a:ln>
                  <a:noFill/>
                </a:ln>
                <a:solidFill>
                  <a:schemeClr val="tx2">
                    <a:lumMod val="90000"/>
                  </a:schemeClr>
                </a:solidFill>
                <a:effectLst/>
                <a:uLnTx/>
                <a:uFillTx/>
                <a:latin typeface="Raleway" pitchFamily="2" charset="0"/>
                <a:ea typeface="+mn-ea"/>
                <a:cs typeface="+mn-cs"/>
              </a:rPr>
              <a:t> provides high performance reinforced by Virtual DOM.</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chemeClr val="tx2">
                    <a:lumMod val="90000"/>
                  </a:schemeClr>
                </a:solidFill>
                <a:effectLst/>
                <a:uLnTx/>
                <a:uFillTx/>
                <a:latin typeface="Raleway" pitchFamily="2" charset="0"/>
                <a:ea typeface="+mn-ea"/>
                <a:cs typeface="+mn-cs"/>
              </a:rPr>
              <a:t>React has small components which we can use independently.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600" b="0" i="0" u="none" strike="noStrike" kern="1200" cap="none" spc="0" normalizeH="0" baseline="0" noProof="0" dirty="0">
                <a:ln>
                  <a:noFill/>
                </a:ln>
                <a:solidFill>
                  <a:schemeClr val="tx2">
                    <a:lumMod val="90000"/>
                  </a:schemeClr>
                </a:solidFill>
                <a:effectLst/>
                <a:uLnTx/>
                <a:uFillTx/>
                <a:latin typeface="Raleway" pitchFamily="2" charset="0"/>
                <a:ea typeface="+mn-ea"/>
                <a:cs typeface="+mn-cs"/>
              </a:rPr>
              <a:t>Unique React hooks. </a:t>
            </a:r>
            <a:r>
              <a:rPr kumimoji="0" lang="en-IN" sz="1600" b="0" i="0" u="none" strike="noStrike" kern="1200" cap="none" spc="0" normalizeH="0" baseline="0" noProof="0" dirty="0" err="1">
                <a:ln>
                  <a:noFill/>
                </a:ln>
                <a:solidFill>
                  <a:schemeClr val="tx2">
                    <a:lumMod val="90000"/>
                  </a:schemeClr>
                </a:solidFill>
                <a:effectLst/>
                <a:uLnTx/>
                <a:uFillTx/>
                <a:latin typeface="Raleway" pitchFamily="2" charset="0"/>
                <a:ea typeface="+mn-ea"/>
                <a:cs typeface="+mn-cs"/>
              </a:rPr>
              <a:t>Eg.</a:t>
            </a:r>
            <a:r>
              <a:rPr kumimoji="0" lang="en-IN" sz="1600" b="0" i="0" u="none" strike="noStrike" kern="1200" cap="none" spc="0" normalizeH="0" baseline="0" noProof="0" dirty="0">
                <a:ln>
                  <a:noFill/>
                </a:ln>
                <a:solidFill>
                  <a:schemeClr val="tx2">
                    <a:lumMod val="90000"/>
                  </a:schemeClr>
                </a:solidFill>
                <a:effectLst/>
                <a:uLnTx/>
                <a:uFillTx/>
                <a:latin typeface="Raleway" pitchFamily="2" charset="0"/>
                <a:ea typeface="+mn-ea"/>
                <a:cs typeface="+mn-cs"/>
              </a:rPr>
              <a:t>  </a:t>
            </a:r>
            <a:r>
              <a:rPr kumimoji="0" lang="en-IN" sz="1600" b="0" i="0" u="none" strike="noStrike" kern="1200" cap="none" spc="0" normalizeH="0" baseline="0" noProof="0" dirty="0" err="1">
                <a:ln>
                  <a:noFill/>
                </a:ln>
                <a:solidFill>
                  <a:schemeClr val="tx2">
                    <a:lumMod val="90000"/>
                  </a:schemeClr>
                </a:solidFill>
                <a:effectLst/>
                <a:uLnTx/>
                <a:uFillTx/>
                <a:latin typeface="Raleway" pitchFamily="2" charset="0"/>
                <a:ea typeface="+mn-ea"/>
                <a:cs typeface="+mn-cs"/>
              </a:rPr>
              <a:t>useState</a:t>
            </a:r>
            <a:r>
              <a:rPr kumimoji="0" lang="en-IN" sz="1600" b="0" i="0" u="none" strike="noStrike" kern="1200" cap="none" spc="0" normalizeH="0" baseline="0" noProof="0" dirty="0">
                <a:ln>
                  <a:noFill/>
                </a:ln>
                <a:solidFill>
                  <a:schemeClr val="tx2">
                    <a:lumMod val="90000"/>
                  </a:schemeClr>
                </a:solidFill>
                <a:effectLst/>
                <a:uLnTx/>
                <a:uFillTx/>
                <a:latin typeface="Raleway" pitchFamily="2" charset="0"/>
                <a:ea typeface="+mn-ea"/>
                <a:cs typeface="+mn-cs"/>
              </a:rPr>
              <a:t>, </a:t>
            </a:r>
            <a:r>
              <a:rPr kumimoji="0" lang="en-IN" sz="1600" b="0" i="0" u="none" strike="noStrike" kern="1200" cap="none" spc="0" normalizeH="0" baseline="0" noProof="0" dirty="0" err="1">
                <a:ln>
                  <a:noFill/>
                </a:ln>
                <a:solidFill>
                  <a:schemeClr val="tx2">
                    <a:lumMod val="90000"/>
                  </a:schemeClr>
                </a:solidFill>
                <a:effectLst/>
                <a:uLnTx/>
                <a:uFillTx/>
                <a:latin typeface="Raleway" pitchFamily="2" charset="0"/>
                <a:ea typeface="+mn-ea"/>
                <a:cs typeface="+mn-cs"/>
              </a:rPr>
              <a:t>useEffect</a:t>
            </a:r>
            <a:endParaRPr kumimoji="0" lang="en-IN" sz="1600" b="0" i="0" u="none" strike="noStrike" kern="1200" cap="none" spc="0" normalizeH="0" baseline="0" noProof="0" dirty="0">
              <a:ln>
                <a:noFill/>
              </a:ln>
              <a:solidFill>
                <a:schemeClr val="tx2">
                  <a:lumMod val="90000"/>
                </a:schemeClr>
              </a:solidFill>
              <a:effectLst/>
              <a:uLnTx/>
              <a:uFillTx/>
              <a:latin typeface="Raleway" pitchFamily="2" charset="0"/>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600" b="0" i="0" u="none" strike="noStrike" kern="1200" cap="none" spc="0" normalizeH="0" baseline="0" noProof="0" dirty="0">
                <a:ln>
                  <a:noFill/>
                </a:ln>
                <a:solidFill>
                  <a:schemeClr val="tx2">
                    <a:lumMod val="90000"/>
                  </a:schemeClr>
                </a:solidFill>
                <a:effectLst/>
                <a:uLnTx/>
                <a:uFillTx/>
                <a:latin typeface="Raleway" pitchFamily="2" charset="0"/>
                <a:ea typeface="+mn-ea"/>
                <a:cs typeface="+mn-cs"/>
              </a:rPr>
              <a:t>One way data binding.</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600" b="0" i="0" u="none" strike="noStrike" kern="1200" cap="none" spc="0" normalizeH="0" baseline="0" noProof="0" dirty="0">
                <a:ln>
                  <a:noFill/>
                </a:ln>
                <a:solidFill>
                  <a:schemeClr val="tx2">
                    <a:lumMod val="90000"/>
                  </a:schemeClr>
                </a:solidFill>
                <a:effectLst/>
                <a:uLnTx/>
                <a:uFillTx/>
                <a:latin typeface="Raleway" pitchFamily="2" charset="0"/>
                <a:ea typeface="+mn-ea"/>
                <a:cs typeface="+mn-cs"/>
              </a:rPr>
              <a:t>Provides rich libraries </a:t>
            </a:r>
            <a:r>
              <a:rPr kumimoji="0" lang="en-IN" sz="1600" b="0" i="0" u="none" strike="noStrike" kern="1200" cap="none" spc="0" normalizeH="0" baseline="0" noProof="0" dirty="0" err="1">
                <a:ln>
                  <a:noFill/>
                </a:ln>
                <a:solidFill>
                  <a:schemeClr val="tx2">
                    <a:lumMod val="90000"/>
                  </a:schemeClr>
                </a:solidFill>
                <a:effectLst/>
                <a:uLnTx/>
                <a:uFillTx/>
                <a:latin typeface="Raleway" pitchFamily="2" charset="0"/>
                <a:ea typeface="+mn-ea"/>
                <a:cs typeface="+mn-cs"/>
              </a:rPr>
              <a:t>Eg.</a:t>
            </a:r>
            <a:r>
              <a:rPr kumimoji="0" lang="en-IN" sz="1600" b="0" i="0" u="none" strike="noStrike" kern="1200" cap="none" spc="0" normalizeH="0" baseline="0" noProof="0" dirty="0">
                <a:ln>
                  <a:noFill/>
                </a:ln>
                <a:solidFill>
                  <a:schemeClr val="tx2">
                    <a:lumMod val="90000"/>
                  </a:schemeClr>
                </a:solidFill>
                <a:effectLst/>
                <a:uLnTx/>
                <a:uFillTx/>
                <a:latin typeface="Raleway" pitchFamily="2" charset="0"/>
                <a:ea typeface="+mn-ea"/>
                <a:cs typeface="+mn-cs"/>
              </a:rPr>
              <a:t> testify, </a:t>
            </a:r>
            <a:r>
              <a:rPr kumimoji="0" lang="en-IN" sz="1600" b="0" i="0" u="none" strike="noStrike" kern="1200" cap="none" spc="0" normalizeH="0" baseline="0" noProof="0" dirty="0" err="1">
                <a:ln>
                  <a:noFill/>
                </a:ln>
                <a:solidFill>
                  <a:schemeClr val="tx2">
                    <a:lumMod val="90000"/>
                  </a:schemeClr>
                </a:solidFill>
                <a:effectLst/>
                <a:uLnTx/>
                <a:uFillTx/>
                <a:latin typeface="Raleway" pitchFamily="2" charset="0"/>
                <a:ea typeface="+mn-ea"/>
                <a:cs typeface="+mn-cs"/>
              </a:rPr>
              <a:t>axios</a:t>
            </a:r>
            <a:endParaRPr kumimoji="0" lang="en-IN" sz="1600" b="0" i="0" u="none" strike="noStrike" kern="1200" cap="none" spc="0" normalizeH="0" baseline="0" noProof="0" dirty="0">
              <a:ln>
                <a:noFill/>
              </a:ln>
              <a:solidFill>
                <a:schemeClr val="tx2">
                  <a:lumMod val="90000"/>
                </a:schemeClr>
              </a:solidFill>
              <a:effectLst/>
              <a:uLnTx/>
              <a:uFillTx/>
              <a:latin typeface="Raleway" pitchFamily="2" charset="0"/>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lang="en-IN" sz="1600" dirty="0">
              <a:solidFill>
                <a:schemeClr val="tx2">
                  <a:lumMod val="90000"/>
                </a:schemeClr>
              </a:solidFill>
              <a:effectLst/>
              <a:latin typeface="Raleway" pitchFamily="2"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schemeClr val="accent1">
                    <a:lumMod val="40000"/>
                    <a:lumOff val="60000"/>
                  </a:schemeClr>
                </a:solidFill>
                <a:effectLst/>
                <a:uLnTx/>
                <a:uFillTx/>
                <a:latin typeface="Gill Sans MT" panose="020B0502020104020203"/>
                <a:ea typeface="+mn-ea"/>
                <a:cs typeface="+mn-cs"/>
              </a:rPr>
              <a:t>Why we have used Spring Boot in our project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tx2">
                  <a:lumMod val="90000"/>
                </a:schemeClr>
              </a:solidFill>
              <a:effectLst/>
              <a:highlight>
                <a:srgbClr val="FFFF00"/>
              </a:highlight>
              <a:uLnTx/>
              <a:uFillTx/>
              <a:latin typeface="Gill Sans MT" panose="020B0502020104020203"/>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600" b="0" i="0" u="none" strike="noStrike" kern="1200" cap="none" spc="0" normalizeH="0" baseline="0" noProof="0" dirty="0">
                <a:ln>
                  <a:noFill/>
                </a:ln>
                <a:solidFill>
                  <a:schemeClr val="tx2">
                    <a:lumMod val="90000"/>
                  </a:schemeClr>
                </a:solidFill>
                <a:effectLst/>
                <a:uLnTx/>
                <a:uFillTx/>
                <a:latin typeface="Raleway" pitchFamily="2" charset="0"/>
                <a:ea typeface="+mn-ea"/>
                <a:cs typeface="+mn-cs"/>
              </a:rPr>
              <a:t>Faster Development</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chemeClr val="tx2">
                    <a:lumMod val="90000"/>
                  </a:schemeClr>
                </a:solidFill>
                <a:effectLst/>
                <a:uLnTx/>
                <a:uFillTx/>
                <a:latin typeface="Raleway" pitchFamily="2" charset="0"/>
                <a:ea typeface="+mn-ea"/>
                <a:cs typeface="+mn-cs"/>
              </a:rPr>
              <a:t>Easy and Fast dependency management.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600" b="0" i="0" u="none" strike="noStrike" kern="1200" cap="none" spc="0" normalizeH="0" baseline="0" noProof="0" dirty="0">
                <a:ln>
                  <a:noFill/>
                </a:ln>
                <a:solidFill>
                  <a:schemeClr val="tx2">
                    <a:lumMod val="90000"/>
                  </a:schemeClr>
                </a:solidFill>
                <a:effectLst/>
                <a:uLnTx/>
                <a:uFillTx/>
                <a:latin typeface="Raleway" pitchFamily="2" charset="0"/>
                <a:ea typeface="+mn-ea"/>
                <a:cs typeface="+mn-cs"/>
              </a:rPr>
              <a:t>It reduces lots of development time and increases productivity.</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600" b="0" i="0" u="none" strike="noStrike" kern="1200" cap="none" spc="0" normalizeH="0" baseline="0" noProof="0" dirty="0">
                <a:ln>
                  <a:noFill/>
                </a:ln>
                <a:solidFill>
                  <a:schemeClr val="tx2">
                    <a:lumMod val="90000"/>
                  </a:schemeClr>
                </a:solidFill>
                <a:effectLst/>
                <a:uLnTx/>
                <a:uFillTx/>
                <a:latin typeface="Raleway" pitchFamily="2" charset="0"/>
                <a:ea typeface="+mn-ea"/>
                <a:cs typeface="+mn-cs"/>
              </a:rPr>
              <a:t>It avoids writing lots of boiler plate code ,annotations and XML configurations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600" b="0" i="0" u="none" strike="noStrike" kern="1200" cap="none" spc="0" normalizeH="0" baseline="0" noProof="0" dirty="0">
                <a:ln>
                  <a:noFill/>
                </a:ln>
                <a:solidFill>
                  <a:schemeClr val="tx2">
                    <a:lumMod val="90000"/>
                  </a:schemeClr>
                </a:solidFill>
                <a:effectLst/>
                <a:uLnTx/>
                <a:uFillTx/>
                <a:latin typeface="Raleway" pitchFamily="2" charset="0"/>
                <a:ea typeface="+mn-ea"/>
                <a:cs typeface="+mn-cs"/>
              </a:rPr>
              <a:t>It is very easy to integrate  Spring boot application with its Spring Ecosystem like  Spring JDBC , Spring ORM, spring Data , spring security etc.</a:t>
            </a:r>
            <a:endParaRPr kumimoji="0" lang="en-US" sz="1600" b="0" i="0" u="none" strike="noStrike" kern="1200" cap="none" spc="0" normalizeH="0" baseline="0" noProof="0" dirty="0">
              <a:ln>
                <a:noFill/>
              </a:ln>
              <a:solidFill>
                <a:schemeClr val="tx2">
                  <a:lumMod val="90000"/>
                </a:schemeClr>
              </a:solidFill>
              <a:effectLst/>
              <a:uLnTx/>
              <a:uFillTx/>
              <a:latin typeface="Raleway" pitchFamily="2" charset="0"/>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IN" sz="1600" b="0" i="0" u="none" strike="noStrike" kern="1200" cap="none" spc="0" normalizeH="0" baseline="0" noProof="0" dirty="0">
              <a:ln>
                <a:noFill/>
              </a:ln>
              <a:solidFill>
                <a:schemeClr val="tx2">
                  <a:lumMod val="90000"/>
                </a:schemeClr>
              </a:solidFill>
              <a:effectLst/>
              <a:uLnTx/>
              <a:uFillTx/>
              <a:latin typeface="Raleway" pitchFamily="2" charset="0"/>
              <a:ea typeface="+mn-ea"/>
              <a:cs typeface="+mn-cs"/>
            </a:endParaRPr>
          </a:p>
          <a:p>
            <a:pPr algn="l"/>
            <a:endParaRPr lang="en-IN" sz="1800" b="1"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IN" sz="2400" dirty="0"/>
          </a:p>
          <a:p>
            <a:endParaRPr lang="en-IN" dirty="0"/>
          </a:p>
        </p:txBody>
      </p:sp>
    </p:spTree>
    <p:extLst>
      <p:ext uri="{BB962C8B-B14F-4D97-AF65-F5344CB8AC3E}">
        <p14:creationId xmlns:p14="http://schemas.microsoft.com/office/powerpoint/2010/main" val="62331987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2AA5A0-CDA9-4688-7914-F820D6EB4427}"/>
              </a:ext>
            </a:extLst>
          </p:cNvPr>
          <p:cNvSpPr/>
          <p:nvPr/>
        </p:nvSpPr>
        <p:spPr>
          <a:xfrm>
            <a:off x="1190095" y="2921168"/>
            <a:ext cx="7550331" cy="1015663"/>
          </a:xfrm>
          <a:prstGeom prst="rect">
            <a:avLst/>
          </a:prstGeom>
        </p:spPr>
        <p:txBody>
          <a:bodyPr wrap="square">
            <a:spAutoFit/>
          </a:bodyPr>
          <a:lstStyle/>
          <a:p>
            <a:pPr algn="r"/>
            <a:r>
              <a:rPr lang="en-GB" sz="6000" dirty="0">
                <a:solidFill>
                  <a:schemeClr val="accent1">
                    <a:lumMod val="40000"/>
                    <a:lumOff val="60000"/>
                  </a:schemeClr>
                </a:solidFill>
              </a:rPr>
              <a:t>UML Diagrams</a:t>
            </a:r>
            <a:endParaRPr lang="en-US" sz="6000" dirty="0">
              <a:solidFill>
                <a:schemeClr val="accent1">
                  <a:lumMod val="40000"/>
                  <a:lumOff val="60000"/>
                </a:schemeClr>
              </a:solidFill>
            </a:endParaRPr>
          </a:p>
        </p:txBody>
      </p:sp>
    </p:spTree>
    <p:extLst>
      <p:ext uri="{BB962C8B-B14F-4D97-AF65-F5344CB8AC3E}">
        <p14:creationId xmlns:p14="http://schemas.microsoft.com/office/powerpoint/2010/main" val="339950105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9B6C4B-A60C-9ED7-D467-947F7E6750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48050" y="1819275"/>
            <a:ext cx="5295900" cy="3219450"/>
          </a:xfrm>
          <a:prstGeom prst="rect">
            <a:avLst/>
          </a:prstGeom>
          <a:noFill/>
          <a:ln>
            <a:noFill/>
          </a:ln>
        </p:spPr>
      </p:pic>
      <p:sp>
        <p:nvSpPr>
          <p:cNvPr id="4" name="TextBox 3">
            <a:extLst>
              <a:ext uri="{FF2B5EF4-FFF2-40B4-BE49-F238E27FC236}">
                <a16:creationId xmlns:a16="http://schemas.microsoft.com/office/drawing/2014/main" id="{8F9A5851-304C-0701-06CE-3E38C156C7B6}"/>
              </a:ext>
            </a:extLst>
          </p:cNvPr>
          <p:cNvSpPr txBox="1"/>
          <p:nvPr/>
        </p:nvSpPr>
        <p:spPr>
          <a:xfrm>
            <a:off x="4587631" y="852409"/>
            <a:ext cx="6096000" cy="405367"/>
          </a:xfrm>
          <a:prstGeom prst="rect">
            <a:avLst/>
          </a:prstGeom>
          <a:noFill/>
        </p:spPr>
        <p:txBody>
          <a:bodyPr wrap="square">
            <a:spAutoFit/>
          </a:bodyPr>
          <a:lstStyle/>
          <a:p>
            <a:pPr>
              <a:lnSpc>
                <a:spcPct val="107000"/>
              </a:lnSpc>
              <a:spcAft>
                <a:spcPts val="800"/>
              </a:spcAft>
            </a:pPr>
            <a:r>
              <a:rPr lang="en-IN" sz="2000" b="1" kern="100" dirty="0">
                <a:solidFill>
                  <a:schemeClr val="accent1">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rPr>
              <a:t>USE CASE DIAGRAM</a:t>
            </a:r>
            <a:endParaRPr lang="en-IN" sz="2000" kern="100" dirty="0">
              <a:solidFill>
                <a:schemeClr val="accent1">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605023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936BED-B512-F284-D3ED-18C33BCFF4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48050" y="1819275"/>
            <a:ext cx="5295900" cy="3219450"/>
          </a:xfrm>
          <a:prstGeom prst="rect">
            <a:avLst/>
          </a:prstGeom>
          <a:noFill/>
          <a:ln>
            <a:noFill/>
          </a:ln>
        </p:spPr>
      </p:pic>
      <p:pic>
        <p:nvPicPr>
          <p:cNvPr id="3" name="Picture 2">
            <a:extLst>
              <a:ext uri="{FF2B5EF4-FFF2-40B4-BE49-F238E27FC236}">
                <a16:creationId xmlns:a16="http://schemas.microsoft.com/office/drawing/2014/main" id="{7B282CB1-2CEA-1E80-6617-49256F4F91F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14737" y="1795462"/>
            <a:ext cx="4962525" cy="3267075"/>
          </a:xfrm>
          <a:prstGeom prst="rect">
            <a:avLst/>
          </a:prstGeom>
          <a:noFill/>
          <a:ln>
            <a:noFill/>
          </a:ln>
        </p:spPr>
      </p:pic>
    </p:spTree>
    <p:extLst>
      <p:ext uri="{BB962C8B-B14F-4D97-AF65-F5344CB8AC3E}">
        <p14:creationId xmlns:p14="http://schemas.microsoft.com/office/powerpoint/2010/main" val="43912087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B4D629-AB01-8D79-E50E-4AC4C2E304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29025" y="1976437"/>
            <a:ext cx="4933950" cy="2905125"/>
          </a:xfrm>
          <a:prstGeom prst="rect">
            <a:avLst/>
          </a:prstGeom>
          <a:noFill/>
          <a:ln>
            <a:noFill/>
          </a:ln>
        </p:spPr>
      </p:pic>
    </p:spTree>
    <p:extLst>
      <p:ext uri="{BB962C8B-B14F-4D97-AF65-F5344CB8AC3E}">
        <p14:creationId xmlns:p14="http://schemas.microsoft.com/office/powerpoint/2010/main" val="225156074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CCA7E0-2000-8044-7007-A70D30D1B0A5}"/>
              </a:ext>
            </a:extLst>
          </p:cNvPr>
          <p:cNvPicPr>
            <a:picLocks noChangeAspect="1"/>
          </p:cNvPicPr>
          <p:nvPr/>
        </p:nvPicPr>
        <p:blipFill>
          <a:blip r:embed="rId2"/>
          <a:stretch>
            <a:fillRect/>
          </a:stretch>
        </p:blipFill>
        <p:spPr>
          <a:xfrm>
            <a:off x="385011" y="529388"/>
            <a:ext cx="11454064" cy="6328611"/>
          </a:xfrm>
          <a:prstGeom prst="rect">
            <a:avLst/>
          </a:prstGeom>
        </p:spPr>
      </p:pic>
      <p:sp>
        <p:nvSpPr>
          <p:cNvPr id="5" name="TextBox 4">
            <a:extLst>
              <a:ext uri="{FF2B5EF4-FFF2-40B4-BE49-F238E27FC236}">
                <a16:creationId xmlns:a16="http://schemas.microsoft.com/office/drawing/2014/main" id="{961D3B0C-3CCD-C55B-2FD5-F26F37132616}"/>
              </a:ext>
            </a:extLst>
          </p:cNvPr>
          <p:cNvSpPr txBox="1"/>
          <p:nvPr/>
        </p:nvSpPr>
        <p:spPr>
          <a:xfrm>
            <a:off x="5117432" y="0"/>
            <a:ext cx="6096000"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400" b="1" i="0" u="none" strike="noStrike" kern="100" cap="none" spc="0" normalizeH="0" baseline="0" noProof="0" dirty="0">
                <a:ln>
                  <a:noFill/>
                </a:ln>
                <a:solidFill>
                  <a:srgbClr val="9EC544">
                    <a:lumMod val="40000"/>
                    <a:lumOff val="60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ER DIAGRAM</a:t>
            </a:r>
            <a:endParaRPr kumimoji="0" lang="en-IN"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239806784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365</TotalTime>
  <Words>460</Words>
  <Application>Microsoft Office PowerPoint</Application>
  <PresentationFormat>Widescreen</PresentationFormat>
  <Paragraphs>41</Paragraphs>
  <Slides>32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Algerian</vt:lpstr>
      <vt:lpstr>Arial</vt:lpstr>
      <vt:lpstr>Bookman Old Style</vt:lpstr>
      <vt:lpstr>Calibri</vt:lpstr>
      <vt:lpstr>Gill Sans MT</vt:lpstr>
      <vt:lpstr>Raleway</vt:lpstr>
      <vt:lpstr>Rockwell</vt:lpstr>
      <vt:lpstr>Times New Roman</vt:lpstr>
      <vt:lpstr>Damask</vt:lpstr>
      <vt:lpstr>PowerPoint Presentation</vt:lpstr>
      <vt:lpstr>Motivation</vt:lpstr>
      <vt:lpstr>Objectives</vt:lpstr>
      <vt:lpstr> Technology platform used for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sagar ashtekar</dc:creator>
  <cp:lastModifiedBy>sagar ashtekar</cp:lastModifiedBy>
  <cp:revision>3</cp:revision>
  <dcterms:created xsi:type="dcterms:W3CDTF">2023-03-10T13:15:35Z</dcterms:created>
  <dcterms:modified xsi:type="dcterms:W3CDTF">2023-03-10T19:28:52Z</dcterms:modified>
</cp:coreProperties>
</file>